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ial Bold" panose="020B0704020202020204" pitchFamily="34" charset="0"/>
      <p:regular r:id="rId28"/>
      <p:bold r:id="rId29"/>
    </p:embeddedFont>
    <p:embeddedFont>
      <p:font typeface="Times New Roman Bold" panose="02020803070505020304" pitchFamily="18"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rive.google.com/file/d/18dI-xbK4_OJaUANaUVJTLtWDX1g-pfJe/view?usp=sharing" TargetMode="External"/><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oleObject" Target="../embeddings/oleObject1.bin"/><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oleObject" Target="../embeddings/oleObject2.bin"/><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oleObject" Target="../embeddings/oleObject3.bin"/><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grpSp>
        <p:nvGrpSpPr>
          <p:cNvPr id="3" name="Group 3"/>
          <p:cNvGrpSpPr/>
          <p:nvPr/>
        </p:nvGrpSpPr>
        <p:grpSpPr>
          <a:xfrm>
            <a:off x="0" y="2124"/>
            <a:ext cx="18291715" cy="10295487"/>
            <a:chOff x="0" y="0"/>
            <a:chExt cx="24388953" cy="13727316"/>
          </a:xfrm>
        </p:grpSpPr>
        <p:sp>
          <p:nvSpPr>
            <p:cNvPr id="4" name="Freeform 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5" name="Group 5"/>
          <p:cNvGrpSpPr/>
          <p:nvPr/>
        </p:nvGrpSpPr>
        <p:grpSpPr>
          <a:xfrm>
            <a:off x="-36214" y="0"/>
            <a:ext cx="979942" cy="10287000"/>
            <a:chOff x="0" y="0"/>
            <a:chExt cx="1306589" cy="13716000"/>
          </a:xfrm>
        </p:grpSpPr>
        <p:sp>
          <p:nvSpPr>
            <p:cNvPr id="6" name="Freeform 6"/>
            <p:cNvSpPr/>
            <p:nvPr/>
          </p:nvSpPr>
          <p:spPr>
            <a:xfrm>
              <a:off x="0" y="0"/>
              <a:ext cx="1306576" cy="13716000"/>
            </a:xfrm>
            <a:custGeom>
              <a:avLst/>
              <a:gdLst/>
              <a:ahLst/>
              <a:cxnLst/>
              <a:rect l="l" t="t" r="r" b="b"/>
              <a:pathLst>
                <a:path w="1306576" h="13716000">
                  <a:moveTo>
                    <a:pt x="0" y="0"/>
                  </a:moveTo>
                  <a:lnTo>
                    <a:pt x="1306576" y="0"/>
                  </a:lnTo>
                  <a:lnTo>
                    <a:pt x="1306576" y="13716000"/>
                  </a:lnTo>
                  <a:lnTo>
                    <a:pt x="0" y="13716000"/>
                  </a:lnTo>
                  <a:close/>
                </a:path>
              </a:pathLst>
            </a:custGeom>
            <a:gradFill rotWithShape="1">
              <a:gsLst>
                <a:gs pos="0">
                  <a:srgbClr val="43B692">
                    <a:alpha val="100000"/>
                  </a:srgbClr>
                </a:gs>
                <a:gs pos="100000">
                  <a:srgbClr val="05624A">
                    <a:alpha val="100000"/>
                  </a:srgbClr>
                </a:gs>
              </a:gsLst>
              <a:lin ang="5400000"/>
            </a:gradFill>
            <a:ln w="12700">
              <a:solidFill>
                <a:srgbClr val="000000"/>
              </a:solidFill>
            </a:ln>
          </p:spPr>
          <p:txBody>
            <a:bodyPr/>
            <a:lstStyle/>
            <a:p>
              <a:endParaRPr lang="en-US"/>
            </a:p>
          </p:txBody>
        </p:sp>
      </p:grpSp>
      <p:grpSp>
        <p:nvGrpSpPr>
          <p:cNvPr id="7" name="Group 7"/>
          <p:cNvGrpSpPr/>
          <p:nvPr/>
        </p:nvGrpSpPr>
        <p:grpSpPr>
          <a:xfrm rot="-10800000">
            <a:off x="-46873" y="0"/>
            <a:ext cx="950614" cy="10287000"/>
            <a:chOff x="0" y="0"/>
            <a:chExt cx="1267485" cy="13716000"/>
          </a:xfrm>
        </p:grpSpPr>
        <p:sp>
          <p:nvSpPr>
            <p:cNvPr id="8" name="Freeform 8"/>
            <p:cNvSpPr/>
            <p:nvPr/>
          </p:nvSpPr>
          <p:spPr>
            <a:xfrm flipH="1">
              <a:off x="0" y="0"/>
              <a:ext cx="1267460" cy="13716000"/>
            </a:xfrm>
            <a:custGeom>
              <a:avLst/>
              <a:gdLst/>
              <a:ahLst/>
              <a:cxnLst/>
              <a:rect l="l" t="t" r="r" b="b"/>
              <a:pathLst>
                <a:path w="1267460" h="13716000">
                  <a:moveTo>
                    <a:pt x="0" y="0"/>
                  </a:moveTo>
                  <a:lnTo>
                    <a:pt x="1267460" y="0"/>
                  </a:lnTo>
                  <a:lnTo>
                    <a:pt x="1267460" y="13716000"/>
                  </a:lnTo>
                  <a:lnTo>
                    <a:pt x="0" y="13716000"/>
                  </a:lnTo>
                  <a:close/>
                </a:path>
              </a:pathLst>
            </a:custGeom>
            <a:blipFill>
              <a:blip r:embed="rId2"/>
              <a:stretch>
                <a:fillRect l="-2951" r="-2953"/>
              </a:stretch>
            </a:blipFill>
          </p:spPr>
          <p:txBody>
            <a:bodyPr/>
            <a:lstStyle/>
            <a:p>
              <a:endParaRPr lang="en-US"/>
            </a:p>
          </p:txBody>
        </p:sp>
      </p:grpSp>
      <p:sp>
        <p:nvSpPr>
          <p:cNvPr id="9" name="TextBox 9"/>
          <p:cNvSpPr txBox="1"/>
          <p:nvPr/>
        </p:nvSpPr>
        <p:spPr>
          <a:xfrm rot="-5400000">
            <a:off x="-174394" y="7748350"/>
            <a:ext cx="1136933"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LỚP …</a:t>
            </a:r>
          </a:p>
        </p:txBody>
      </p:sp>
      <p:grpSp>
        <p:nvGrpSpPr>
          <p:cNvPr id="10" name="Group 10"/>
          <p:cNvGrpSpPr/>
          <p:nvPr/>
        </p:nvGrpSpPr>
        <p:grpSpPr>
          <a:xfrm>
            <a:off x="17262338" y="364607"/>
            <a:ext cx="819198" cy="819198"/>
            <a:chOff x="0" y="0"/>
            <a:chExt cx="1092264" cy="1092264"/>
          </a:xfrm>
        </p:grpSpPr>
        <p:sp>
          <p:nvSpPr>
            <p:cNvPr id="11" name="Freeform 11"/>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2" name="Group 12"/>
          <p:cNvGrpSpPr/>
          <p:nvPr/>
        </p:nvGrpSpPr>
        <p:grpSpPr>
          <a:xfrm>
            <a:off x="17486462" y="588721"/>
            <a:ext cx="370961" cy="370961"/>
            <a:chOff x="0" y="0"/>
            <a:chExt cx="494614" cy="494614"/>
          </a:xfrm>
        </p:grpSpPr>
        <p:sp>
          <p:nvSpPr>
            <p:cNvPr id="13" name="Freeform 13"/>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4" name="Group 14"/>
          <p:cNvGrpSpPr/>
          <p:nvPr/>
        </p:nvGrpSpPr>
        <p:grpSpPr>
          <a:xfrm>
            <a:off x="6744386" y="293303"/>
            <a:ext cx="4848044" cy="957948"/>
            <a:chOff x="0" y="0"/>
            <a:chExt cx="6464059" cy="1277264"/>
          </a:xfrm>
        </p:grpSpPr>
        <p:sp>
          <p:nvSpPr>
            <p:cNvPr id="15" name="Freeform 15"/>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6" name="Group 16"/>
          <p:cNvGrpSpPr/>
          <p:nvPr/>
        </p:nvGrpSpPr>
        <p:grpSpPr>
          <a:xfrm>
            <a:off x="6831873" y="371332"/>
            <a:ext cx="4673079" cy="801872"/>
            <a:chOff x="0" y="0"/>
            <a:chExt cx="6230772" cy="1069162"/>
          </a:xfrm>
        </p:grpSpPr>
        <p:sp>
          <p:nvSpPr>
            <p:cNvPr id="17" name="Freeform 17"/>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8" name="Freeform 18" descr="A picture containing clipart, vector graphics  Description automatically generated"/>
          <p:cNvSpPr/>
          <p:nvPr/>
        </p:nvSpPr>
        <p:spPr>
          <a:xfrm>
            <a:off x="8514655" y="169726"/>
            <a:ext cx="1307516" cy="1081526"/>
          </a:xfrm>
          <a:custGeom>
            <a:avLst/>
            <a:gdLst/>
            <a:ahLst/>
            <a:cxnLst/>
            <a:rect l="l" t="t" r="r" b="b"/>
            <a:pathLst>
              <a:path w="1307516" h="1081526">
                <a:moveTo>
                  <a:pt x="0" y="0"/>
                </a:moveTo>
                <a:lnTo>
                  <a:pt x="1307515" y="0"/>
                </a:lnTo>
                <a:lnTo>
                  <a:pt x="1307515" y="1081526"/>
                </a:lnTo>
                <a:lnTo>
                  <a:pt x="0" y="1081526"/>
                </a:lnTo>
                <a:lnTo>
                  <a:pt x="0" y="0"/>
                </a:lnTo>
                <a:close/>
              </a:path>
            </a:pathLst>
          </a:custGeom>
          <a:blipFill>
            <a:blip r:embed="rId3"/>
            <a:stretch>
              <a:fillRect b="-149"/>
            </a:stretch>
          </a:blipFill>
        </p:spPr>
        <p:txBody>
          <a:bodyPr/>
          <a:lstStyle/>
          <a:p>
            <a:endParaRPr lang="en-US"/>
          </a:p>
        </p:txBody>
      </p:sp>
      <p:grpSp>
        <p:nvGrpSpPr>
          <p:cNvPr id="19" name="Group 19"/>
          <p:cNvGrpSpPr/>
          <p:nvPr/>
        </p:nvGrpSpPr>
        <p:grpSpPr>
          <a:xfrm>
            <a:off x="0" y="2124"/>
            <a:ext cx="18291715" cy="10295487"/>
            <a:chOff x="0" y="0"/>
            <a:chExt cx="24388953" cy="13727316"/>
          </a:xfrm>
        </p:grpSpPr>
        <p:sp>
          <p:nvSpPr>
            <p:cNvPr id="20" name="Freeform 20"/>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1" name="Group 21"/>
          <p:cNvGrpSpPr/>
          <p:nvPr/>
        </p:nvGrpSpPr>
        <p:grpSpPr>
          <a:xfrm>
            <a:off x="4812878" y="1447305"/>
            <a:ext cx="8711060" cy="651698"/>
            <a:chOff x="0" y="0"/>
            <a:chExt cx="11614747" cy="868930"/>
          </a:xfrm>
        </p:grpSpPr>
        <p:sp>
          <p:nvSpPr>
            <p:cNvPr id="22" name="Freeform 22"/>
            <p:cNvSpPr/>
            <p:nvPr/>
          </p:nvSpPr>
          <p:spPr>
            <a:xfrm>
              <a:off x="0" y="0"/>
              <a:ext cx="11614748" cy="868926"/>
            </a:xfrm>
            <a:custGeom>
              <a:avLst/>
              <a:gdLst/>
              <a:ahLst/>
              <a:cxnLst/>
              <a:rect l="l" t="t" r="r" b="b"/>
              <a:pathLst>
                <a:path w="11614748" h="868926">
                  <a:moveTo>
                    <a:pt x="0" y="0"/>
                  </a:moveTo>
                  <a:lnTo>
                    <a:pt x="11614748" y="0"/>
                  </a:lnTo>
                  <a:lnTo>
                    <a:pt x="11614748" y="868926"/>
                  </a:lnTo>
                  <a:lnTo>
                    <a:pt x="0" y="868926"/>
                  </a:lnTo>
                  <a:close/>
                </a:path>
              </a:pathLst>
            </a:custGeom>
            <a:noFill/>
            <a:ln>
              <a:noFill/>
            </a:ln>
          </p:spPr>
          <p:style>
            <a:lnRef idx="0">
              <a:scrgbClr r="0" g="0" b="0"/>
            </a:lnRef>
            <a:fillRef idx="0">
              <a:scrgbClr r="0" g="0" b="0"/>
            </a:fillRef>
            <a:effectRef idx="0">
              <a:scrgbClr r="0" g="0" b="0"/>
            </a:effectRef>
            <a:fontRef idx="minor">
              <a:schemeClr val="dk1"/>
            </a:fontRef>
          </p:style>
          <p:txBody>
            <a:bodyPr/>
            <a:lstStyle/>
            <a:p>
              <a:endParaRPr lang="en-US"/>
            </a:p>
          </p:txBody>
        </p:sp>
        <p:sp>
          <p:nvSpPr>
            <p:cNvPr id="23" name="TextBox 23"/>
            <p:cNvSpPr txBox="1"/>
            <p:nvPr/>
          </p:nvSpPr>
          <p:spPr>
            <a:xfrm>
              <a:off x="0" y="9525"/>
              <a:ext cx="11614747" cy="859405"/>
            </a:xfrm>
            <a:prstGeom prst="rect">
              <a:avLst/>
            </a:prstGeom>
          </p:spPr>
          <p:txBody>
            <a:bodyPr lIns="0" tIns="0" rIns="0" bIns="0" rtlCol="0" anchor="ctr"/>
            <a:lstStyle/>
            <a:p>
              <a:pPr algn="ctr">
                <a:lnSpc>
                  <a:spcPts val="2916"/>
                </a:lnSpc>
              </a:pPr>
              <a:r>
                <a:rPr lang="en-US" sz="2700" dirty="0">
                  <a:solidFill>
                    <a:srgbClr val="000000"/>
                  </a:solidFill>
                  <a:latin typeface="Arial"/>
                  <a:ea typeface="Arial"/>
                  <a:cs typeface="Arial"/>
                  <a:sym typeface="Arial"/>
                </a:rPr>
                <a:t>KHOA KỸ THUẬT MÁY TÍNH</a:t>
              </a:r>
            </a:p>
          </p:txBody>
        </p:sp>
      </p:grpSp>
      <p:grpSp>
        <p:nvGrpSpPr>
          <p:cNvPr id="24" name="Group 24"/>
          <p:cNvGrpSpPr/>
          <p:nvPr/>
        </p:nvGrpSpPr>
        <p:grpSpPr>
          <a:xfrm>
            <a:off x="3410803" y="4028808"/>
            <a:ext cx="11515218" cy="2229383"/>
            <a:chOff x="0" y="0"/>
            <a:chExt cx="14849974" cy="2875003"/>
          </a:xfrm>
        </p:grpSpPr>
        <p:sp>
          <p:nvSpPr>
            <p:cNvPr id="25" name="Freeform 25"/>
            <p:cNvSpPr/>
            <p:nvPr/>
          </p:nvSpPr>
          <p:spPr>
            <a:xfrm>
              <a:off x="0" y="0"/>
              <a:ext cx="14849974" cy="2874989"/>
            </a:xfrm>
            <a:custGeom>
              <a:avLst/>
              <a:gdLst/>
              <a:ahLst/>
              <a:cxnLst/>
              <a:rect l="l" t="t" r="r" b="b"/>
              <a:pathLst>
                <a:path w="14849974" h="2874989">
                  <a:moveTo>
                    <a:pt x="0" y="0"/>
                  </a:moveTo>
                  <a:lnTo>
                    <a:pt x="14849974" y="0"/>
                  </a:lnTo>
                  <a:lnTo>
                    <a:pt x="14849974" y="2874989"/>
                  </a:lnTo>
                  <a:lnTo>
                    <a:pt x="0" y="2874989"/>
                  </a:lnTo>
                  <a:close/>
                </a:path>
              </a:pathLst>
            </a:custGeom>
            <a:noFill/>
            <a:ln>
              <a:noFill/>
            </a:ln>
          </p:spPr>
          <p:style>
            <a:lnRef idx="0">
              <a:scrgbClr r="0" g="0" b="0"/>
            </a:lnRef>
            <a:fillRef idx="0">
              <a:scrgbClr r="0" g="0" b="0"/>
            </a:fillRef>
            <a:effectRef idx="0">
              <a:scrgbClr r="0" g="0" b="0"/>
            </a:effectRef>
            <a:fontRef idx="minor">
              <a:schemeClr val="dk1"/>
            </a:fontRef>
          </p:style>
          <p:txBody>
            <a:bodyPr/>
            <a:lstStyle/>
            <a:p>
              <a:endParaRPr lang="en-US"/>
            </a:p>
          </p:txBody>
        </p:sp>
        <p:sp>
          <p:nvSpPr>
            <p:cNvPr id="26" name="TextBox 26"/>
            <p:cNvSpPr txBox="1"/>
            <p:nvPr/>
          </p:nvSpPr>
          <p:spPr>
            <a:xfrm>
              <a:off x="0" y="47625"/>
              <a:ext cx="14849974" cy="2827378"/>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ctr"/>
            <a:lstStyle/>
            <a:p>
              <a:pPr algn="ctr">
                <a:lnSpc>
                  <a:spcPts val="6803"/>
                </a:lnSpc>
              </a:pPr>
              <a:r>
                <a:rPr lang="en-US" sz="6299" b="1" dirty="0">
                  <a:gradFill>
                    <a:gsLst>
                      <a:gs pos="0">
                        <a:srgbClr val="43B692">
                          <a:alpha val="100000"/>
                        </a:srgbClr>
                      </a:gs>
                      <a:gs pos="100000">
                        <a:srgbClr val="05624A">
                          <a:alpha val="100000"/>
                        </a:srgbClr>
                      </a:gs>
                    </a:gsLst>
                    <a:lin ang="5400000"/>
                  </a:gradFill>
                  <a:latin typeface="Arial Bold"/>
                  <a:ea typeface="Arial Bold"/>
                  <a:cs typeface="Arial Bold"/>
                  <a:sym typeface="Arial Bold"/>
                </a:rPr>
                <a:t>HỆ THỐNG KHÓA CỬA THÔNG MINH</a:t>
              </a:r>
            </a:p>
          </p:txBody>
        </p:sp>
      </p:grpSp>
      <p:grpSp>
        <p:nvGrpSpPr>
          <p:cNvPr id="27" name="Group 27"/>
          <p:cNvGrpSpPr/>
          <p:nvPr/>
        </p:nvGrpSpPr>
        <p:grpSpPr>
          <a:xfrm>
            <a:off x="4788465" y="8899072"/>
            <a:ext cx="8757916" cy="970402"/>
            <a:chOff x="0" y="-424942"/>
            <a:chExt cx="11677222" cy="1293868"/>
          </a:xfrm>
        </p:grpSpPr>
        <p:sp>
          <p:nvSpPr>
            <p:cNvPr id="28" name="Freeform 28"/>
            <p:cNvSpPr/>
            <p:nvPr/>
          </p:nvSpPr>
          <p:spPr>
            <a:xfrm>
              <a:off x="0" y="0"/>
              <a:ext cx="11614748" cy="868926"/>
            </a:xfrm>
            <a:custGeom>
              <a:avLst/>
              <a:gdLst/>
              <a:ahLst/>
              <a:cxnLst/>
              <a:rect l="l" t="t" r="r" b="b"/>
              <a:pathLst>
                <a:path w="11614748" h="868926">
                  <a:moveTo>
                    <a:pt x="0" y="0"/>
                  </a:moveTo>
                  <a:lnTo>
                    <a:pt x="11614748" y="0"/>
                  </a:lnTo>
                  <a:lnTo>
                    <a:pt x="11614748" y="868926"/>
                  </a:lnTo>
                  <a:lnTo>
                    <a:pt x="0" y="868926"/>
                  </a:lnTo>
                  <a:close/>
                </a:path>
              </a:pathLst>
            </a:custGeom>
            <a:noFill/>
            <a:ln>
              <a:noFill/>
            </a:ln>
          </p:spPr>
          <p:style>
            <a:lnRef idx="0">
              <a:scrgbClr r="0" g="0" b="0"/>
            </a:lnRef>
            <a:fillRef idx="0">
              <a:scrgbClr r="0" g="0" b="0"/>
            </a:fillRef>
            <a:effectRef idx="0">
              <a:scrgbClr r="0" g="0" b="0"/>
            </a:effectRef>
            <a:fontRef idx="minor">
              <a:schemeClr val="dk1"/>
            </a:fontRef>
          </p:style>
          <p:txBody>
            <a:bodyPr/>
            <a:lstStyle/>
            <a:p>
              <a:endParaRPr lang="en-US"/>
            </a:p>
          </p:txBody>
        </p:sp>
        <p:sp>
          <p:nvSpPr>
            <p:cNvPr id="29" name="TextBox 29"/>
            <p:cNvSpPr txBox="1"/>
            <p:nvPr/>
          </p:nvSpPr>
          <p:spPr>
            <a:xfrm>
              <a:off x="62474" y="-424942"/>
              <a:ext cx="11614748" cy="859404"/>
            </a:xfrm>
            <a:prstGeom prst="rect">
              <a:avLst/>
            </a:prstGeom>
            <a:noFill/>
            <a:ln>
              <a:noFill/>
            </a:ln>
          </p:spPr>
          <p:style>
            <a:lnRef idx="0">
              <a:scrgbClr r="0" g="0" b="0"/>
            </a:lnRef>
            <a:fillRef idx="0">
              <a:scrgbClr r="0" g="0" b="0"/>
            </a:fillRef>
            <a:effectRef idx="0">
              <a:scrgbClr r="0" g="0" b="0"/>
            </a:effectRef>
            <a:fontRef idx="minor">
              <a:schemeClr val="dk1"/>
            </a:fontRef>
          </p:style>
          <p:txBody>
            <a:bodyPr lIns="0" tIns="0" rIns="0" bIns="0" rtlCol="0" anchor="ctr"/>
            <a:lstStyle/>
            <a:p>
              <a:pPr algn="ctr">
                <a:lnSpc>
                  <a:spcPts val="2916"/>
                </a:lnSpc>
              </a:pPr>
              <a:r>
                <a:rPr lang="en-US" sz="3200" dirty="0">
                  <a:solidFill>
                    <a:srgbClr val="000000"/>
                  </a:solidFill>
                  <a:latin typeface="Arial"/>
                  <a:ea typeface="Arial"/>
                  <a:cs typeface="Arial"/>
                  <a:sym typeface="Arial"/>
                </a:rPr>
                <a:t>NHÓM 21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9320721" y="2431957"/>
            <a:ext cx="8351221" cy="5490928"/>
          </a:xfrm>
          <a:custGeom>
            <a:avLst/>
            <a:gdLst/>
            <a:ahLst/>
            <a:cxnLst/>
            <a:rect l="l" t="t" r="r" b="b"/>
            <a:pathLst>
              <a:path w="8351221" h="5490928">
                <a:moveTo>
                  <a:pt x="0" y="0"/>
                </a:moveTo>
                <a:lnTo>
                  <a:pt x="8351221" y="0"/>
                </a:lnTo>
                <a:lnTo>
                  <a:pt x="8351221" y="5490928"/>
                </a:lnTo>
                <a:lnTo>
                  <a:pt x="0" y="5490928"/>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1174485" y="1932933"/>
            <a:ext cx="7785919" cy="6829425"/>
          </a:xfrm>
          <a:prstGeom prst="rect">
            <a:avLst/>
          </a:prstGeom>
        </p:spPr>
        <p:txBody>
          <a:bodyPr lIns="0" tIns="0" rIns="0" bIns="0" rtlCol="0" anchor="t">
            <a:spAutoFit/>
          </a:bodyPr>
          <a:lstStyle/>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LCD1602 I2C là màn hình tinh thể lỏng hiển thị 2 dòng, mỗi dòng 16 ký tự.</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LCD giao tiếp với vi điều khiển thông qua chuẩn I2C, chỉ sử dụng 2 chân:</a:t>
            </a:r>
          </a:p>
          <a:p>
            <a:pPr marL="1295400" lvl="2" indent="-431800" algn="just">
              <a:lnSpc>
                <a:spcPts val="5400"/>
              </a:lnSpc>
              <a:buFont typeface="Arial"/>
              <a:buChar char="⚬"/>
            </a:pPr>
            <a:r>
              <a:rPr lang="en-US" sz="3000">
                <a:solidFill>
                  <a:srgbClr val="000000"/>
                </a:solidFill>
                <a:latin typeface="Times New Roman"/>
                <a:ea typeface="Times New Roman"/>
                <a:cs typeface="Times New Roman"/>
                <a:sym typeface="Times New Roman"/>
              </a:rPr>
              <a:t>SDA (Data): truyền dữ liệu và lệnh</a:t>
            </a:r>
          </a:p>
          <a:p>
            <a:pPr marL="1295400" lvl="2" indent="-431800" algn="just">
              <a:lnSpc>
                <a:spcPts val="5400"/>
              </a:lnSpc>
              <a:buFont typeface="Arial"/>
              <a:buChar char="⚬"/>
            </a:pPr>
            <a:r>
              <a:rPr lang="en-US" sz="3000">
                <a:solidFill>
                  <a:srgbClr val="000000"/>
                </a:solidFill>
                <a:latin typeface="Times New Roman"/>
                <a:ea typeface="Times New Roman"/>
                <a:cs typeface="Times New Roman"/>
                <a:sym typeface="Times New Roman"/>
              </a:rPr>
              <a:t>SCL (Clock): đồng bộ xung giao tiếp</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Module I2C (PCF8574) có nhiệm vụ chuyển đổi dữ liệu I2C sang tín hiệu song song để điều khiển LCD, giúp giảm số lượng chân kết nối và đơn giản hóa mạch.</a:t>
            </a:r>
          </a:p>
        </p:txBody>
      </p:sp>
      <p:sp>
        <p:nvSpPr>
          <p:cNvPr id="26" name="TextBox 26"/>
          <p:cNvSpPr txBox="1"/>
          <p:nvPr/>
        </p:nvSpPr>
        <p:spPr>
          <a:xfrm>
            <a:off x="12332644" y="8161715"/>
            <a:ext cx="2327374"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LCD và module I2C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0030058" y="2016863"/>
            <a:ext cx="7641879" cy="6037084"/>
          </a:xfrm>
          <a:custGeom>
            <a:avLst/>
            <a:gdLst/>
            <a:ahLst/>
            <a:cxnLst/>
            <a:rect l="l" t="t" r="r" b="b"/>
            <a:pathLst>
              <a:path w="7641879" h="6037084">
                <a:moveTo>
                  <a:pt x="0" y="0"/>
                </a:moveTo>
                <a:lnTo>
                  <a:pt x="7641879" y="0"/>
                </a:lnTo>
                <a:lnTo>
                  <a:pt x="7641879" y="6037084"/>
                </a:lnTo>
                <a:lnTo>
                  <a:pt x="0" y="6037084"/>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1028700" y="1743075"/>
            <a:ext cx="8459273" cy="7515225"/>
          </a:xfrm>
          <a:prstGeom prst="rect">
            <a:avLst/>
          </a:prstGeom>
        </p:spPr>
        <p:txBody>
          <a:bodyPr lIns="0" tIns="0" rIns="0" bIns="0" rtlCol="0" anchor="t">
            <a:spAutoFit/>
          </a:bodyPr>
          <a:lstStyle/>
          <a:p>
            <a:pPr algn="just">
              <a:lnSpc>
                <a:spcPts val="5400"/>
              </a:lnSpc>
            </a:pPr>
            <a:r>
              <a:rPr lang="en-US" sz="3000">
                <a:solidFill>
                  <a:srgbClr val="000000"/>
                </a:solidFill>
                <a:latin typeface="Times New Roman"/>
                <a:ea typeface="Times New Roman"/>
                <a:cs typeface="Times New Roman"/>
                <a:sym typeface="Times New Roman"/>
              </a:rPr>
              <a:t>Servo SG90 là động cơ servo góc nhỏ, thường dùng để điều khiển chốt khóa cửa.</a:t>
            </a:r>
          </a:p>
          <a:p>
            <a:pPr algn="just">
              <a:lnSpc>
                <a:spcPts val="5400"/>
              </a:lnSpc>
            </a:pPr>
            <a:r>
              <a:rPr lang="en-US" sz="3000">
                <a:solidFill>
                  <a:srgbClr val="000000"/>
                </a:solidFill>
                <a:latin typeface="Times New Roman"/>
                <a:ea typeface="Times New Roman"/>
                <a:cs typeface="Times New Roman"/>
                <a:sym typeface="Times New Roman"/>
              </a:rPr>
              <a:t>Servo được điều khiển bằng tín hiệu PWM từ vi điều khiển:</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Dây tín hiệu (PWM): nhận xung điều khiển góc quay</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Dây VCC: cấp nguồn 5V</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Dây GND: nối đất</a:t>
            </a:r>
          </a:p>
          <a:p>
            <a:pPr algn="just">
              <a:lnSpc>
                <a:spcPts val="5400"/>
              </a:lnSpc>
            </a:pPr>
            <a:r>
              <a:rPr lang="en-US" sz="3000">
                <a:solidFill>
                  <a:srgbClr val="000000"/>
                </a:solidFill>
                <a:latin typeface="Times New Roman"/>
                <a:ea typeface="Times New Roman"/>
                <a:cs typeface="Times New Roman"/>
                <a:sym typeface="Times New Roman"/>
              </a:rPr>
              <a:t>Góc quay của servo (thường 0°–180°) được xác định bởi độ rộng xung PWM, cho phép đóng/mở cửa một cách chính xác.</a:t>
            </a:r>
          </a:p>
        </p:txBody>
      </p:sp>
      <p:sp>
        <p:nvSpPr>
          <p:cNvPr id="26" name="TextBox 26"/>
          <p:cNvSpPr txBox="1"/>
          <p:nvPr/>
        </p:nvSpPr>
        <p:spPr>
          <a:xfrm>
            <a:off x="13502591" y="7887260"/>
            <a:ext cx="696813"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Servo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9691714" y="2052217"/>
            <a:ext cx="8165708" cy="5930346"/>
          </a:xfrm>
          <a:custGeom>
            <a:avLst/>
            <a:gdLst/>
            <a:ahLst/>
            <a:cxnLst/>
            <a:rect l="l" t="t" r="r" b="b"/>
            <a:pathLst>
              <a:path w="8165708" h="5930346">
                <a:moveTo>
                  <a:pt x="0" y="0"/>
                </a:moveTo>
                <a:lnTo>
                  <a:pt x="8165708" y="0"/>
                </a:lnTo>
                <a:lnTo>
                  <a:pt x="8165708" y="5930345"/>
                </a:lnTo>
                <a:lnTo>
                  <a:pt x="0" y="5930345"/>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508349" y="2140444"/>
            <a:ext cx="8633789" cy="6143625"/>
          </a:xfrm>
          <a:prstGeom prst="rect">
            <a:avLst/>
          </a:prstGeom>
        </p:spPr>
        <p:txBody>
          <a:bodyPr lIns="0" tIns="0" rIns="0" bIns="0" rtlCol="0" anchor="t">
            <a:spAutoFit/>
          </a:bodyPr>
          <a:lstStyle/>
          <a:p>
            <a:pPr algn="just">
              <a:lnSpc>
                <a:spcPts val="5400"/>
              </a:lnSpc>
            </a:pPr>
            <a:r>
              <a:rPr lang="en-US" sz="3000">
                <a:solidFill>
                  <a:srgbClr val="000000"/>
                </a:solidFill>
                <a:latin typeface="Times New Roman"/>
                <a:ea typeface="Times New Roman"/>
                <a:cs typeface="Times New Roman"/>
                <a:sym typeface="Times New Roman"/>
              </a:rPr>
              <a:t>Cảm biến từ MC-38A là cảm biến cửa dùng để phát hiện trạng thái đóng/mở của cửa.</a:t>
            </a:r>
          </a:p>
          <a:p>
            <a:pPr algn="just">
              <a:lnSpc>
                <a:spcPts val="5400"/>
              </a:lnSpc>
            </a:pPr>
            <a:r>
              <a:rPr lang="en-US" sz="3000">
                <a:solidFill>
                  <a:srgbClr val="000000"/>
                </a:solidFill>
                <a:latin typeface="Times New Roman"/>
                <a:ea typeface="Times New Roman"/>
                <a:cs typeface="Times New Roman"/>
                <a:sym typeface="Times New Roman"/>
              </a:rPr>
              <a:t>Cảm biến gồm 2 phần: nam châm và công tắc từ (reed switch):</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Cửa đóng: nam châm gần → tiếp điểm đóng</a:t>
            </a:r>
          </a:p>
          <a:p>
            <a:pPr marL="695325" lvl="1" indent="-347662" algn="just">
              <a:lnSpc>
                <a:spcPts val="5400"/>
              </a:lnSpc>
              <a:buFont typeface="Arial"/>
              <a:buChar char="•"/>
            </a:pPr>
            <a:r>
              <a:rPr lang="en-US" sz="3000">
                <a:solidFill>
                  <a:srgbClr val="000000"/>
                </a:solidFill>
                <a:latin typeface="Times New Roman"/>
                <a:ea typeface="Times New Roman"/>
                <a:cs typeface="Times New Roman"/>
                <a:sym typeface="Times New Roman"/>
              </a:rPr>
              <a:t>Cửa mở: nam châm tách xa → tiếp điểm hở</a:t>
            </a:r>
          </a:p>
          <a:p>
            <a:pPr algn="just">
              <a:lnSpc>
                <a:spcPts val="5400"/>
              </a:lnSpc>
            </a:pPr>
            <a:r>
              <a:rPr lang="en-US" sz="3000">
                <a:solidFill>
                  <a:srgbClr val="000000"/>
                </a:solidFill>
                <a:latin typeface="Times New Roman"/>
                <a:ea typeface="Times New Roman"/>
                <a:cs typeface="Times New Roman"/>
                <a:sym typeface="Times New Roman"/>
              </a:rPr>
              <a:t>Tín hiệu đầu ra là digital (ON/OFF), kết nối trực tiếp với chân input của vi điều khiển để giám sát trạng thái cửa.</a:t>
            </a:r>
          </a:p>
        </p:txBody>
      </p:sp>
      <p:sp>
        <p:nvSpPr>
          <p:cNvPr id="26" name="TextBox 26"/>
          <p:cNvSpPr txBox="1"/>
          <p:nvPr/>
        </p:nvSpPr>
        <p:spPr>
          <a:xfrm>
            <a:off x="12514366" y="7815875"/>
            <a:ext cx="2520404"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Cảm biến từ MC-38A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0617296" y="2143531"/>
            <a:ext cx="7240126" cy="5562214"/>
          </a:xfrm>
          <a:custGeom>
            <a:avLst/>
            <a:gdLst/>
            <a:ahLst/>
            <a:cxnLst/>
            <a:rect l="l" t="t" r="r" b="b"/>
            <a:pathLst>
              <a:path w="7240126" h="5562214">
                <a:moveTo>
                  <a:pt x="0" y="0"/>
                </a:moveTo>
                <a:lnTo>
                  <a:pt x="7240126" y="0"/>
                </a:lnTo>
                <a:lnTo>
                  <a:pt x="7240126" y="5562214"/>
                </a:lnTo>
                <a:lnTo>
                  <a:pt x="0" y="5562214"/>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1028700" y="2836433"/>
            <a:ext cx="7751620" cy="4404584"/>
          </a:xfrm>
          <a:prstGeom prst="rect">
            <a:avLst/>
          </a:prstGeom>
        </p:spPr>
        <p:txBody>
          <a:bodyPr lIns="0" tIns="0" rIns="0" bIns="0" rtlCol="0" anchor="t">
            <a:spAutoFit/>
          </a:bodyPr>
          <a:lstStyle/>
          <a:p>
            <a:pPr marL="750582" lvl="1" indent="-375291" algn="just">
              <a:lnSpc>
                <a:spcPts val="5829"/>
              </a:lnSpc>
              <a:buFont typeface="Arial"/>
              <a:buChar char="•"/>
            </a:pPr>
            <a:r>
              <a:rPr lang="en-US" sz="3238">
                <a:solidFill>
                  <a:srgbClr val="000000"/>
                </a:solidFill>
                <a:latin typeface="Times New Roman"/>
                <a:ea typeface="Times New Roman"/>
                <a:cs typeface="Times New Roman"/>
                <a:sym typeface="Times New Roman"/>
              </a:rPr>
              <a:t>Keypad 4x4 là bàn phím ma trận gồm 16 phím (0–9, A–D, *, #), được tổ chức theo 4 hàng và 4 cột.</a:t>
            </a:r>
          </a:p>
          <a:p>
            <a:pPr marL="699172" lvl="1" indent="-349586" algn="just">
              <a:lnSpc>
                <a:spcPts val="5829"/>
              </a:lnSpc>
              <a:buFont typeface="Arial"/>
              <a:buChar char="•"/>
            </a:pPr>
            <a:r>
              <a:rPr lang="en-US" sz="3238">
                <a:solidFill>
                  <a:srgbClr val="000000"/>
                </a:solidFill>
                <a:latin typeface="Times New Roman"/>
                <a:ea typeface="Times New Roman"/>
                <a:cs typeface="Times New Roman"/>
                <a:sym typeface="Times New Roman"/>
              </a:rPr>
              <a:t>Vi điều khiển quét trạng thái hàng–cột để xác định phím được nhấn, dùng để nhập mật khẩu và điều khiển chế độ hệ thống.</a:t>
            </a:r>
          </a:p>
        </p:txBody>
      </p:sp>
      <p:sp>
        <p:nvSpPr>
          <p:cNvPr id="26" name="TextBox 26"/>
          <p:cNvSpPr txBox="1"/>
          <p:nvPr/>
        </p:nvSpPr>
        <p:spPr>
          <a:xfrm>
            <a:off x="13533030" y="7696220"/>
            <a:ext cx="1408658"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Keypad 4x4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2992687" y="1587962"/>
            <a:ext cx="12359562" cy="7817423"/>
          </a:xfrm>
          <a:custGeom>
            <a:avLst/>
            <a:gdLst/>
            <a:ahLst/>
            <a:cxnLst/>
            <a:rect l="l" t="t" r="r" b="b"/>
            <a:pathLst>
              <a:path w="12359562" h="7817423">
                <a:moveTo>
                  <a:pt x="0" y="0"/>
                </a:moveTo>
                <a:lnTo>
                  <a:pt x="12359562" y="0"/>
                </a:lnTo>
                <a:lnTo>
                  <a:pt x="12359562" y="7817423"/>
                </a:lnTo>
                <a:lnTo>
                  <a:pt x="0" y="7817423"/>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3720" y="1476946"/>
            <a:ext cx="18288000" cy="8412480"/>
          </a:xfrm>
          <a:custGeom>
            <a:avLst/>
            <a:gdLst/>
            <a:ahLst/>
            <a:cxnLst/>
            <a:rect l="l" t="t" r="r" b="b"/>
            <a:pathLst>
              <a:path w="18288000" h="8412480">
                <a:moveTo>
                  <a:pt x="0" y="0"/>
                </a:moveTo>
                <a:lnTo>
                  <a:pt x="18288000" y="0"/>
                </a:lnTo>
                <a:lnTo>
                  <a:pt x="18288000" y="8412480"/>
                </a:lnTo>
                <a:lnTo>
                  <a:pt x="0" y="8412480"/>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485888" y="1415882"/>
            <a:ext cx="8572162" cy="7618509"/>
          </a:xfrm>
          <a:custGeom>
            <a:avLst/>
            <a:gdLst/>
            <a:ahLst/>
            <a:cxnLst/>
            <a:rect l="l" t="t" r="r" b="b"/>
            <a:pathLst>
              <a:path w="8572162" h="7618509">
                <a:moveTo>
                  <a:pt x="0" y="0"/>
                </a:moveTo>
                <a:lnTo>
                  <a:pt x="8572163" y="0"/>
                </a:lnTo>
                <a:lnTo>
                  <a:pt x="8572163" y="7618509"/>
                </a:lnTo>
                <a:lnTo>
                  <a:pt x="0" y="7618509"/>
                </a:lnTo>
                <a:lnTo>
                  <a:pt x="0" y="0"/>
                </a:lnTo>
                <a:close/>
              </a:path>
            </a:pathLst>
          </a:custGeom>
          <a:blipFill>
            <a:blip r:embed="rId4"/>
            <a:stretch>
              <a:fillRect/>
            </a:stretch>
          </a:blipFill>
        </p:spPr>
        <p:txBody>
          <a:bodyPr/>
          <a:lstStyle/>
          <a:p>
            <a:endParaRPr lang="en-US"/>
          </a:p>
        </p:txBody>
      </p:sp>
      <p:sp>
        <p:nvSpPr>
          <p:cNvPr id="24" name="Freeform 24"/>
          <p:cNvSpPr/>
          <p:nvPr/>
        </p:nvSpPr>
        <p:spPr>
          <a:xfrm>
            <a:off x="9392339" y="1415882"/>
            <a:ext cx="8572162" cy="7618509"/>
          </a:xfrm>
          <a:custGeom>
            <a:avLst/>
            <a:gdLst/>
            <a:ahLst/>
            <a:cxnLst/>
            <a:rect l="l" t="t" r="r" b="b"/>
            <a:pathLst>
              <a:path w="8572162" h="7618509">
                <a:moveTo>
                  <a:pt x="0" y="0"/>
                </a:moveTo>
                <a:lnTo>
                  <a:pt x="8572162" y="0"/>
                </a:lnTo>
                <a:lnTo>
                  <a:pt x="8572162" y="7618509"/>
                </a:lnTo>
                <a:lnTo>
                  <a:pt x="0" y="7618509"/>
                </a:lnTo>
                <a:lnTo>
                  <a:pt x="0" y="0"/>
                </a:lnTo>
                <a:close/>
              </a:path>
            </a:pathLst>
          </a:custGeom>
          <a:blipFill>
            <a:blip r:embed="rId5"/>
            <a:stretch>
              <a:fillRect/>
            </a:stretch>
          </a:blipFill>
        </p:spPr>
        <p:txBody>
          <a:bodyPr/>
          <a:lstStyle/>
          <a:p>
            <a:endParaRPr lang="en-US"/>
          </a:p>
        </p:txBody>
      </p:sp>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485888" y="9024866"/>
            <a:ext cx="8659969" cy="37147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sendToExcel() giúp gửi dữ liệu lên Google Sheet </a:t>
            </a:r>
          </a:p>
        </p:txBody>
      </p:sp>
      <p:sp>
        <p:nvSpPr>
          <p:cNvPr id="27" name="TextBox 27"/>
          <p:cNvSpPr txBox="1"/>
          <p:nvPr/>
        </p:nvSpPr>
        <p:spPr>
          <a:xfrm>
            <a:off x="9639685" y="9024866"/>
            <a:ext cx="7846777" cy="73342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checkWebServer() liên tục kiểm tra yêu cầu HTTP gửi đến máy chủ Web cục bộ</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028700" y="1543191"/>
            <a:ext cx="6817864" cy="7991334"/>
          </a:xfrm>
          <a:custGeom>
            <a:avLst/>
            <a:gdLst/>
            <a:ahLst/>
            <a:cxnLst/>
            <a:rect l="l" t="t" r="r" b="b"/>
            <a:pathLst>
              <a:path w="6817864" h="7991334">
                <a:moveTo>
                  <a:pt x="0" y="0"/>
                </a:moveTo>
                <a:lnTo>
                  <a:pt x="6817864" y="0"/>
                </a:lnTo>
                <a:lnTo>
                  <a:pt x="6817864" y="7991334"/>
                </a:lnTo>
                <a:lnTo>
                  <a:pt x="0" y="7991334"/>
                </a:lnTo>
                <a:lnTo>
                  <a:pt x="0" y="0"/>
                </a:lnTo>
                <a:close/>
              </a:path>
            </a:pathLst>
          </a:custGeom>
          <a:blipFill>
            <a:blip r:embed="rId4"/>
            <a:stretch>
              <a:fillRect/>
            </a:stretch>
          </a:blipFill>
        </p:spPr>
        <p:txBody>
          <a:bodyPr/>
          <a:lstStyle/>
          <a:p>
            <a:endParaRPr lang="en-US"/>
          </a:p>
        </p:txBody>
      </p:sp>
      <p:sp>
        <p:nvSpPr>
          <p:cNvPr id="24" name="Freeform 24"/>
          <p:cNvSpPr/>
          <p:nvPr/>
        </p:nvSpPr>
        <p:spPr>
          <a:xfrm>
            <a:off x="9417577" y="1543191"/>
            <a:ext cx="7841723" cy="8021579"/>
          </a:xfrm>
          <a:custGeom>
            <a:avLst/>
            <a:gdLst/>
            <a:ahLst/>
            <a:cxnLst/>
            <a:rect l="l" t="t" r="r" b="b"/>
            <a:pathLst>
              <a:path w="7841723" h="8021579">
                <a:moveTo>
                  <a:pt x="0" y="0"/>
                </a:moveTo>
                <a:lnTo>
                  <a:pt x="7841723" y="0"/>
                </a:lnTo>
                <a:lnTo>
                  <a:pt x="7841723" y="8021579"/>
                </a:lnTo>
                <a:lnTo>
                  <a:pt x="0" y="8021579"/>
                </a:lnTo>
                <a:lnTo>
                  <a:pt x="0" y="0"/>
                </a:lnTo>
                <a:close/>
              </a:path>
            </a:pathLst>
          </a:custGeom>
          <a:blipFill>
            <a:blip r:embed="rId5"/>
            <a:stretch>
              <a:fillRect/>
            </a:stretch>
          </a:blipFill>
        </p:spPr>
        <p:txBody>
          <a:bodyPr/>
          <a:lstStyle/>
          <a:p>
            <a:endParaRPr lang="en-US"/>
          </a:p>
        </p:txBody>
      </p:sp>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2280070" y="9525000"/>
            <a:ext cx="4315123" cy="37147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Menu chính của chương trình</a:t>
            </a:r>
          </a:p>
        </p:txBody>
      </p:sp>
      <p:sp>
        <p:nvSpPr>
          <p:cNvPr id="27" name="TextBox 27"/>
          <p:cNvSpPr txBox="1"/>
          <p:nvPr/>
        </p:nvSpPr>
        <p:spPr>
          <a:xfrm>
            <a:off x="9795901" y="9555245"/>
            <a:ext cx="7144345" cy="37147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Đa dạng chế độ nhập mật khẩu để có thể mở cửa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95145" y="2129"/>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755816" y="1603057"/>
            <a:ext cx="7732569" cy="7655243"/>
          </a:xfrm>
          <a:custGeom>
            <a:avLst/>
            <a:gdLst/>
            <a:ahLst/>
            <a:cxnLst/>
            <a:rect l="l" t="t" r="r" b="b"/>
            <a:pathLst>
              <a:path w="7732569" h="7655243">
                <a:moveTo>
                  <a:pt x="0" y="0"/>
                </a:moveTo>
                <a:lnTo>
                  <a:pt x="7732569" y="0"/>
                </a:lnTo>
                <a:lnTo>
                  <a:pt x="7732569" y="7655243"/>
                </a:lnTo>
                <a:lnTo>
                  <a:pt x="0" y="7655243"/>
                </a:lnTo>
                <a:lnTo>
                  <a:pt x="0" y="0"/>
                </a:lnTo>
                <a:close/>
              </a:path>
            </a:pathLst>
          </a:custGeom>
          <a:blipFill>
            <a:blip r:embed="rId4"/>
            <a:stretch>
              <a:fillRect/>
            </a:stretch>
          </a:blipFill>
        </p:spPr>
        <p:txBody>
          <a:bodyPr/>
          <a:lstStyle/>
          <a:p>
            <a:endParaRPr lang="en-US"/>
          </a:p>
        </p:txBody>
      </p:sp>
      <p:sp>
        <p:nvSpPr>
          <p:cNvPr id="24" name="Freeform 24"/>
          <p:cNvSpPr/>
          <p:nvPr/>
        </p:nvSpPr>
        <p:spPr>
          <a:xfrm>
            <a:off x="9376860" y="1603057"/>
            <a:ext cx="7203606" cy="7655243"/>
          </a:xfrm>
          <a:custGeom>
            <a:avLst/>
            <a:gdLst/>
            <a:ahLst/>
            <a:cxnLst/>
            <a:rect l="l" t="t" r="r" b="b"/>
            <a:pathLst>
              <a:path w="7203606" h="7655243">
                <a:moveTo>
                  <a:pt x="0" y="0"/>
                </a:moveTo>
                <a:lnTo>
                  <a:pt x="7203606" y="0"/>
                </a:lnTo>
                <a:lnTo>
                  <a:pt x="7203606" y="7655243"/>
                </a:lnTo>
                <a:lnTo>
                  <a:pt x="0" y="7655243"/>
                </a:lnTo>
                <a:lnTo>
                  <a:pt x="0" y="0"/>
                </a:lnTo>
                <a:close/>
              </a:path>
            </a:pathLst>
          </a:custGeom>
          <a:blipFill>
            <a:blip r:embed="rId5"/>
            <a:stretch>
              <a:fillRect/>
            </a:stretch>
          </a:blipFill>
        </p:spPr>
        <p:txBody>
          <a:bodyPr/>
          <a:lstStyle/>
          <a:p>
            <a:endParaRPr lang="en-US"/>
          </a:p>
        </p:txBody>
      </p:sp>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1116289" y="9248775"/>
            <a:ext cx="7011623" cy="73342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Kiểm tra trạng thái của cửa và kiểm tra có tương tác mở cửa thủ công không</a:t>
            </a:r>
          </a:p>
        </p:txBody>
      </p:sp>
      <p:sp>
        <p:nvSpPr>
          <p:cNvPr id="27" name="TextBox 27"/>
          <p:cNvSpPr txBox="1"/>
          <p:nvPr/>
        </p:nvSpPr>
        <p:spPr>
          <a:xfrm>
            <a:off x="9903170" y="9267044"/>
            <a:ext cx="6150986" cy="73342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manualOpen() thực hiện chức năng mở cửa thủ công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91421" y="1557873"/>
            <a:ext cx="9344054" cy="7895725"/>
          </a:xfrm>
          <a:custGeom>
            <a:avLst/>
            <a:gdLst/>
            <a:ahLst/>
            <a:cxnLst/>
            <a:rect l="l" t="t" r="r" b="b"/>
            <a:pathLst>
              <a:path w="9344054" h="7895725">
                <a:moveTo>
                  <a:pt x="0" y="0"/>
                </a:moveTo>
                <a:lnTo>
                  <a:pt x="9344054" y="0"/>
                </a:lnTo>
                <a:lnTo>
                  <a:pt x="9344054" y="7895725"/>
                </a:lnTo>
                <a:lnTo>
                  <a:pt x="0" y="7895725"/>
                </a:lnTo>
                <a:lnTo>
                  <a:pt x="0" y="0"/>
                </a:lnTo>
                <a:close/>
              </a:path>
            </a:pathLst>
          </a:custGeom>
          <a:blipFill>
            <a:blip r:embed="rId4"/>
            <a:stretch>
              <a:fillRect/>
            </a:stretch>
          </a:blipFill>
        </p:spPr>
        <p:txBody>
          <a:bodyPr/>
          <a:lstStyle/>
          <a:p>
            <a:endParaRPr lang="en-US"/>
          </a:p>
        </p:txBody>
      </p:sp>
      <p:sp>
        <p:nvSpPr>
          <p:cNvPr id="24" name="Freeform 24"/>
          <p:cNvSpPr/>
          <p:nvPr/>
        </p:nvSpPr>
        <p:spPr>
          <a:xfrm>
            <a:off x="9651664" y="2101281"/>
            <a:ext cx="8544905" cy="4698138"/>
          </a:xfrm>
          <a:custGeom>
            <a:avLst/>
            <a:gdLst/>
            <a:ahLst/>
            <a:cxnLst/>
            <a:rect l="l" t="t" r="r" b="b"/>
            <a:pathLst>
              <a:path w="8544905" h="4698138">
                <a:moveTo>
                  <a:pt x="0" y="0"/>
                </a:moveTo>
                <a:lnTo>
                  <a:pt x="8544906" y="0"/>
                </a:lnTo>
                <a:lnTo>
                  <a:pt x="8544906" y="4698138"/>
                </a:lnTo>
                <a:lnTo>
                  <a:pt x="0" y="4698138"/>
                </a:lnTo>
                <a:lnTo>
                  <a:pt x="0" y="0"/>
                </a:lnTo>
                <a:close/>
              </a:path>
            </a:pathLst>
          </a:custGeom>
          <a:blipFill>
            <a:blip r:embed="rId5"/>
            <a:stretch>
              <a:fillRect l="-2530" r="-8825"/>
            </a:stretch>
          </a:blipFill>
        </p:spPr>
        <p:txBody>
          <a:bodyPr/>
          <a:lstStyle/>
          <a:p>
            <a:endParaRPr lang="en-US"/>
          </a:p>
        </p:txBody>
      </p:sp>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91421" y="9525000"/>
            <a:ext cx="9406924" cy="619125"/>
          </a:xfrm>
          <a:prstGeom prst="rect">
            <a:avLst/>
          </a:prstGeom>
        </p:spPr>
        <p:txBody>
          <a:bodyPr lIns="0" tIns="0" rIns="0" bIns="0" rtlCol="0" anchor="t">
            <a:spAutoFit/>
          </a:bodyPr>
          <a:lstStyle/>
          <a:p>
            <a:pPr algn="ctr">
              <a:lnSpc>
                <a:spcPts val="2400"/>
              </a:lnSpc>
              <a:spcBef>
                <a:spcPct val="0"/>
              </a:spcBef>
            </a:pPr>
            <a:r>
              <a:rPr lang="en-US" sz="2000" b="1">
                <a:solidFill>
                  <a:srgbClr val="000000"/>
                </a:solidFill>
                <a:latin typeface="Arial Bold"/>
                <a:ea typeface="Arial Bold"/>
                <a:cs typeface="Arial Bold"/>
                <a:sym typeface="Arial Bold"/>
              </a:rPr>
              <a:t>localCardsFromEEPROM() kiểm tra trạng thái khởi tạo của bộ nhớ; nạp mật khẩu, mã thẻ Master và danh sách các thẻ RFID hợp lệ từ EEPROM</a:t>
            </a:r>
          </a:p>
        </p:txBody>
      </p:sp>
      <p:sp>
        <p:nvSpPr>
          <p:cNvPr id="27" name="TextBox 27"/>
          <p:cNvSpPr txBox="1"/>
          <p:nvPr/>
        </p:nvSpPr>
        <p:spPr>
          <a:xfrm>
            <a:off x="9644092" y="6789894"/>
            <a:ext cx="8552478" cy="73342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saveCardsToEEPROM() lưu lại số lượng thẻ hiện tại và danh sách mã UID của các thẻ hợp lệ vào EEPROM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a:off x="-36214" y="0"/>
            <a:ext cx="6084446" cy="10287000"/>
            <a:chOff x="0" y="0"/>
            <a:chExt cx="8112595" cy="13716000"/>
          </a:xfrm>
        </p:grpSpPr>
        <p:sp>
          <p:nvSpPr>
            <p:cNvPr id="5" name="Freeform 5"/>
            <p:cNvSpPr/>
            <p:nvPr/>
          </p:nvSpPr>
          <p:spPr>
            <a:xfrm>
              <a:off x="0" y="0"/>
              <a:ext cx="8112633" cy="13716000"/>
            </a:xfrm>
            <a:custGeom>
              <a:avLst/>
              <a:gdLst/>
              <a:ahLst/>
              <a:cxnLst/>
              <a:rect l="l" t="t" r="r" b="b"/>
              <a:pathLst>
                <a:path w="8112633" h="13716000">
                  <a:moveTo>
                    <a:pt x="0" y="0"/>
                  </a:moveTo>
                  <a:lnTo>
                    <a:pt x="8112633" y="0"/>
                  </a:lnTo>
                  <a:lnTo>
                    <a:pt x="8112633" y="13716000"/>
                  </a:lnTo>
                  <a:lnTo>
                    <a:pt x="0" y="13716000"/>
                  </a:lnTo>
                  <a:close/>
                </a:path>
              </a:pathLst>
            </a:custGeom>
            <a:gradFill rotWithShape="1">
              <a:gsLst>
                <a:gs pos="0">
                  <a:srgbClr val="38EF7D">
                    <a:alpha val="100000"/>
                  </a:srgbClr>
                </a:gs>
                <a:gs pos="100000">
                  <a:srgbClr val="11998E">
                    <a:alpha val="100000"/>
                  </a:srgbClr>
                </a:gs>
              </a:gsLst>
              <a:lin ang="5400012"/>
            </a:gradFill>
            <a:ln w="12700">
              <a:solidFill>
                <a:srgbClr val="000000"/>
              </a:solidFill>
            </a:ln>
          </p:spPr>
          <p:txBody>
            <a:bodyPr/>
            <a:lstStyle/>
            <a:p>
              <a:endParaRPr lang="en-US"/>
            </a:p>
          </p:txBody>
        </p:sp>
      </p:grpSp>
      <p:grpSp>
        <p:nvGrpSpPr>
          <p:cNvPr id="6" name="Group 6"/>
          <p:cNvGrpSpPr/>
          <p:nvPr/>
        </p:nvGrpSpPr>
        <p:grpSpPr>
          <a:xfrm rot="-10800000">
            <a:off x="-46873" y="0"/>
            <a:ext cx="2707196" cy="10287000"/>
            <a:chOff x="0" y="0"/>
            <a:chExt cx="3609594" cy="13716000"/>
          </a:xfrm>
        </p:grpSpPr>
        <p:sp>
          <p:nvSpPr>
            <p:cNvPr id="7" name="Freeform 7"/>
            <p:cNvSpPr/>
            <p:nvPr/>
          </p:nvSpPr>
          <p:spPr>
            <a:xfrm flipH="1">
              <a:off x="0" y="0"/>
              <a:ext cx="3609594" cy="13716000"/>
            </a:xfrm>
            <a:custGeom>
              <a:avLst/>
              <a:gdLst/>
              <a:ahLst/>
              <a:cxnLst/>
              <a:rect l="l" t="t" r="r" b="b"/>
              <a:pathLst>
                <a:path w="3609594" h="13716000">
                  <a:moveTo>
                    <a:pt x="0" y="0"/>
                  </a:moveTo>
                  <a:lnTo>
                    <a:pt x="3609594" y="0"/>
                  </a:lnTo>
                  <a:lnTo>
                    <a:pt x="3609594" y="13716000"/>
                  </a:lnTo>
                  <a:lnTo>
                    <a:pt x="0" y="13716000"/>
                  </a:lnTo>
                  <a:close/>
                </a:path>
              </a:pathLst>
            </a:custGeom>
            <a:blipFill>
              <a:blip r:embed="rId2"/>
              <a:stretch>
                <a:fillRect l="-2907" r="-2907"/>
              </a:stretch>
            </a:blipFill>
          </p:spPr>
          <p:txBody>
            <a:bodyPr/>
            <a:lstStyle/>
            <a:p>
              <a:endParaRPr lang="en-US"/>
            </a:p>
          </p:txBody>
        </p:sp>
      </p:grpSp>
      <p:sp>
        <p:nvSpPr>
          <p:cNvPr id="8" name="TextBox 8"/>
          <p:cNvSpPr txBox="1"/>
          <p:nvPr/>
        </p:nvSpPr>
        <p:spPr>
          <a:xfrm rot="-5400000">
            <a:off x="-2614546" y="6739376"/>
            <a:ext cx="6076655" cy="426177"/>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FACULTY OF COMPUTER ENGINEERING</a:t>
            </a:r>
          </a:p>
        </p:txBody>
      </p:sp>
      <p:grpSp>
        <p:nvGrpSpPr>
          <p:cNvPr id="9" name="Group 9"/>
          <p:cNvGrpSpPr/>
          <p:nvPr/>
        </p:nvGrpSpPr>
        <p:grpSpPr>
          <a:xfrm>
            <a:off x="6719954" y="293294"/>
            <a:ext cx="4847911" cy="957891"/>
            <a:chOff x="0" y="0"/>
            <a:chExt cx="6463881" cy="1277188"/>
          </a:xfrm>
        </p:grpSpPr>
        <p:sp>
          <p:nvSpPr>
            <p:cNvPr id="10" name="Freeform 10"/>
            <p:cNvSpPr/>
            <p:nvPr/>
          </p:nvSpPr>
          <p:spPr>
            <a:xfrm>
              <a:off x="0" y="0"/>
              <a:ext cx="6463792" cy="1277112"/>
            </a:xfrm>
            <a:custGeom>
              <a:avLst/>
              <a:gdLst/>
              <a:ahLst/>
              <a:cxnLst/>
              <a:rect l="l" t="t" r="r" b="b"/>
              <a:pathLst>
                <a:path w="6463792" h="1277112">
                  <a:moveTo>
                    <a:pt x="0" y="638556"/>
                  </a:moveTo>
                  <a:cubicBezTo>
                    <a:pt x="0" y="285877"/>
                    <a:pt x="285877" y="0"/>
                    <a:pt x="638556" y="0"/>
                  </a:cubicBezTo>
                  <a:lnTo>
                    <a:pt x="5825236" y="0"/>
                  </a:lnTo>
                  <a:cubicBezTo>
                    <a:pt x="6177915" y="0"/>
                    <a:pt x="6463792" y="285877"/>
                    <a:pt x="6463792" y="638556"/>
                  </a:cubicBezTo>
                  <a:cubicBezTo>
                    <a:pt x="6463792" y="991235"/>
                    <a:pt x="6177915" y="1277112"/>
                    <a:pt x="5825236" y="1277112"/>
                  </a:cubicBezTo>
                  <a:lnTo>
                    <a:pt x="638556" y="1277112"/>
                  </a:lnTo>
                  <a:cubicBezTo>
                    <a:pt x="285877" y="1277239"/>
                    <a:pt x="0" y="991235"/>
                    <a:pt x="0" y="638556"/>
                  </a:cubicBezTo>
                  <a:close/>
                </a:path>
              </a:pathLst>
            </a:custGeom>
            <a:gradFill rotWithShape="1">
              <a:gsLst>
                <a:gs pos="0">
                  <a:srgbClr val="38EF7D">
                    <a:alpha val="100000"/>
                  </a:srgbClr>
                </a:gs>
                <a:gs pos="100000">
                  <a:srgbClr val="752AFF">
                    <a:alpha val="100000"/>
                  </a:srgbClr>
                </a:gs>
              </a:gsLst>
              <a:lin ang="2700006"/>
            </a:gradFill>
            <a:ln w="12700">
              <a:solidFill>
                <a:srgbClr val="000000"/>
              </a:solidFill>
            </a:ln>
          </p:spPr>
          <p:txBody>
            <a:bodyPr/>
            <a:lstStyle/>
            <a:p>
              <a:endParaRPr lang="en-US"/>
            </a:p>
          </p:txBody>
        </p:sp>
      </p:grpSp>
      <p:grpSp>
        <p:nvGrpSpPr>
          <p:cNvPr id="11" name="Group 11"/>
          <p:cNvGrpSpPr/>
          <p:nvPr/>
        </p:nvGrpSpPr>
        <p:grpSpPr>
          <a:xfrm>
            <a:off x="6807441" y="371332"/>
            <a:ext cx="4672908" cy="801710"/>
            <a:chOff x="0" y="0"/>
            <a:chExt cx="6230544" cy="1068946"/>
          </a:xfrm>
        </p:grpSpPr>
        <p:sp>
          <p:nvSpPr>
            <p:cNvPr id="12" name="Freeform 12"/>
            <p:cNvSpPr/>
            <p:nvPr/>
          </p:nvSpPr>
          <p:spPr>
            <a:xfrm>
              <a:off x="0" y="0"/>
              <a:ext cx="6230493" cy="1068832"/>
            </a:xfrm>
            <a:custGeom>
              <a:avLst/>
              <a:gdLst/>
              <a:ahLst/>
              <a:cxnLst/>
              <a:rect l="l" t="t" r="r" b="b"/>
              <a:pathLst>
                <a:path w="6230493" h="1068832">
                  <a:moveTo>
                    <a:pt x="0" y="534416"/>
                  </a:moveTo>
                  <a:cubicBezTo>
                    <a:pt x="0" y="239268"/>
                    <a:pt x="239268" y="0"/>
                    <a:pt x="534416" y="0"/>
                  </a:cubicBezTo>
                  <a:lnTo>
                    <a:pt x="5696077" y="0"/>
                  </a:lnTo>
                  <a:cubicBezTo>
                    <a:pt x="5991225" y="0"/>
                    <a:pt x="6230493" y="239268"/>
                    <a:pt x="6230493" y="534416"/>
                  </a:cubicBezTo>
                  <a:cubicBezTo>
                    <a:pt x="6230493" y="829564"/>
                    <a:pt x="5991225" y="1068832"/>
                    <a:pt x="5696077" y="1068832"/>
                  </a:cubicBezTo>
                  <a:lnTo>
                    <a:pt x="534416" y="1068832"/>
                  </a:lnTo>
                  <a:cubicBezTo>
                    <a:pt x="239268" y="1068959"/>
                    <a:pt x="0" y="829691"/>
                    <a:pt x="0" y="534416"/>
                  </a:cubicBezTo>
                  <a:close/>
                </a:path>
              </a:pathLst>
            </a:custGeom>
            <a:solidFill>
              <a:srgbClr val="FFFFFF"/>
            </a:solidFill>
            <a:ln w="12700">
              <a:solidFill>
                <a:srgbClr val="000000"/>
              </a:solidFill>
            </a:ln>
          </p:spPr>
          <p:txBody>
            <a:bodyPr/>
            <a:lstStyle/>
            <a:p>
              <a:endParaRPr lang="en-US"/>
            </a:p>
          </p:txBody>
        </p:sp>
      </p:grpSp>
      <p:sp>
        <p:nvSpPr>
          <p:cNvPr id="13" name="Freeform 13" descr="Icon  Description automatically generated with medium confidence"/>
          <p:cNvSpPr/>
          <p:nvPr/>
        </p:nvSpPr>
        <p:spPr>
          <a:xfrm>
            <a:off x="9436418" y="197910"/>
            <a:ext cx="1163307" cy="1152582"/>
          </a:xfrm>
          <a:custGeom>
            <a:avLst/>
            <a:gdLst/>
            <a:ahLst/>
            <a:cxnLst/>
            <a:rect l="l" t="t" r="r" b="b"/>
            <a:pathLst>
              <a:path w="1163307" h="1152582">
                <a:moveTo>
                  <a:pt x="0" y="0"/>
                </a:moveTo>
                <a:lnTo>
                  <a:pt x="1163307" y="0"/>
                </a:lnTo>
                <a:lnTo>
                  <a:pt x="1163307" y="1152583"/>
                </a:lnTo>
                <a:lnTo>
                  <a:pt x="0" y="1152583"/>
                </a:lnTo>
                <a:lnTo>
                  <a:pt x="0" y="0"/>
                </a:lnTo>
                <a:close/>
              </a:path>
            </a:pathLst>
          </a:custGeom>
          <a:blipFill>
            <a:blip r:embed="rId3"/>
            <a:stretch>
              <a:fillRect r="-149"/>
            </a:stretch>
          </a:blipFill>
        </p:spPr>
        <p:txBody>
          <a:bodyPr/>
          <a:lstStyle/>
          <a:p>
            <a:endParaRPr lang="en-US"/>
          </a:p>
        </p:txBody>
      </p:sp>
      <p:sp>
        <p:nvSpPr>
          <p:cNvPr id="14" name="Freeform 14" descr="A picture containing clipart, vector graphics  Description automatically generated"/>
          <p:cNvSpPr/>
          <p:nvPr/>
        </p:nvSpPr>
        <p:spPr>
          <a:xfrm>
            <a:off x="7688228" y="233439"/>
            <a:ext cx="1307506" cy="1081516"/>
          </a:xfrm>
          <a:custGeom>
            <a:avLst/>
            <a:gdLst/>
            <a:ahLst/>
            <a:cxnLst/>
            <a:rect l="l" t="t" r="r" b="b"/>
            <a:pathLst>
              <a:path w="1307506" h="1081516">
                <a:moveTo>
                  <a:pt x="0" y="0"/>
                </a:moveTo>
                <a:lnTo>
                  <a:pt x="1307506" y="0"/>
                </a:lnTo>
                <a:lnTo>
                  <a:pt x="1307506" y="1081516"/>
                </a:lnTo>
                <a:lnTo>
                  <a:pt x="0" y="1081516"/>
                </a:lnTo>
                <a:lnTo>
                  <a:pt x="0" y="0"/>
                </a:lnTo>
                <a:close/>
              </a:path>
            </a:pathLst>
          </a:custGeom>
          <a:blipFill>
            <a:blip r:embed="rId4"/>
            <a:stretch>
              <a:fillRect b="-150"/>
            </a:stretch>
          </a:blipFill>
        </p:spPr>
        <p:txBody>
          <a:bodyPr/>
          <a:lstStyle/>
          <a:p>
            <a:endParaRPr lang="en-US"/>
          </a:p>
        </p:txBody>
      </p:sp>
      <p:grpSp>
        <p:nvGrpSpPr>
          <p:cNvPr id="15" name="Group 15"/>
          <p:cNvGrpSpPr/>
          <p:nvPr/>
        </p:nvGrpSpPr>
        <p:grpSpPr>
          <a:xfrm>
            <a:off x="17262481" y="364607"/>
            <a:ext cx="819236" cy="819236"/>
            <a:chOff x="0" y="0"/>
            <a:chExt cx="1092314" cy="109231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852"/>
                    <a:pt x="0" y="546100"/>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7" name="Group 17"/>
          <p:cNvGrpSpPr/>
          <p:nvPr/>
        </p:nvGrpSpPr>
        <p:grpSpPr>
          <a:xfrm>
            <a:off x="17486605" y="588731"/>
            <a:ext cx="370732" cy="370732"/>
            <a:chOff x="0" y="0"/>
            <a:chExt cx="494309" cy="494309"/>
          </a:xfrm>
        </p:grpSpPr>
        <p:sp>
          <p:nvSpPr>
            <p:cNvPr id="18" name="Freeform 18"/>
            <p:cNvSpPr/>
            <p:nvPr/>
          </p:nvSpPr>
          <p:spPr>
            <a:xfrm>
              <a:off x="0" y="0"/>
              <a:ext cx="494284" cy="494284"/>
            </a:xfrm>
            <a:custGeom>
              <a:avLst/>
              <a:gdLst/>
              <a:ahLst/>
              <a:cxnLst/>
              <a:rect l="l" t="t" r="r" b="b"/>
              <a:pathLst>
                <a:path w="494284" h="494284">
                  <a:moveTo>
                    <a:pt x="0" y="247142"/>
                  </a:moveTo>
                  <a:cubicBezTo>
                    <a:pt x="0" y="110617"/>
                    <a:pt x="110617" y="0"/>
                    <a:pt x="247142" y="0"/>
                  </a:cubicBezTo>
                  <a:cubicBezTo>
                    <a:pt x="383667" y="0"/>
                    <a:pt x="494284" y="110617"/>
                    <a:pt x="494284" y="247142"/>
                  </a:cubicBezTo>
                  <a:cubicBezTo>
                    <a:pt x="494284" y="383667"/>
                    <a:pt x="383667" y="494284"/>
                    <a:pt x="247142" y="494284"/>
                  </a:cubicBezTo>
                  <a:cubicBezTo>
                    <a:pt x="110617" y="494284"/>
                    <a:pt x="0" y="383667"/>
                    <a:pt x="0" y="247142"/>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9" name="Group 19"/>
          <p:cNvGrpSpPr/>
          <p:nvPr/>
        </p:nvGrpSpPr>
        <p:grpSpPr>
          <a:xfrm>
            <a:off x="1705232" y="2175643"/>
            <a:ext cx="15315752" cy="6434547"/>
            <a:chOff x="0" y="0"/>
            <a:chExt cx="20421003" cy="8579396"/>
          </a:xfrm>
        </p:grpSpPr>
        <p:sp>
          <p:nvSpPr>
            <p:cNvPr id="20" name="Freeform 20"/>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blipFill>
              <a:blip r:embed="rId5"/>
              <a:stretch>
                <a:fillRect l="-190" r="-190" b="1"/>
              </a:stretch>
            </a:blipFill>
          </p:spPr>
          <p:txBody>
            <a:bodyPr/>
            <a:lstStyle/>
            <a:p>
              <a:endParaRPr lang="en-US"/>
            </a:p>
          </p:txBody>
        </p:sp>
      </p:grpSp>
      <p:grpSp>
        <p:nvGrpSpPr>
          <p:cNvPr id="21" name="Group 21"/>
          <p:cNvGrpSpPr/>
          <p:nvPr/>
        </p:nvGrpSpPr>
        <p:grpSpPr>
          <a:xfrm>
            <a:off x="1705232" y="2175643"/>
            <a:ext cx="15315752" cy="6434547"/>
            <a:chOff x="0" y="0"/>
            <a:chExt cx="20421003" cy="8579396"/>
          </a:xfrm>
        </p:grpSpPr>
        <p:sp>
          <p:nvSpPr>
            <p:cNvPr id="22" name="Freeform 22"/>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gradFill rotWithShape="1">
              <a:gsLst>
                <a:gs pos="0">
                  <a:srgbClr val="38EF7D">
                    <a:alpha val="40000"/>
                  </a:srgbClr>
                </a:gs>
                <a:gs pos="100000">
                  <a:srgbClr val="11998E">
                    <a:alpha val="40000"/>
                  </a:srgbClr>
                </a:gs>
              </a:gsLst>
              <a:lin ang="2700006"/>
            </a:gradFill>
            <a:ln w="12700">
              <a:solidFill>
                <a:srgbClr val="000000"/>
              </a:solidFill>
            </a:ln>
          </p:spPr>
          <p:txBody>
            <a:bodyPr/>
            <a:lstStyle/>
            <a:p>
              <a:endParaRPr lang="en-US"/>
            </a:p>
          </p:txBody>
        </p:sp>
      </p:grpSp>
      <p:grpSp>
        <p:nvGrpSpPr>
          <p:cNvPr id="23" name="Group 23"/>
          <p:cNvGrpSpPr/>
          <p:nvPr/>
        </p:nvGrpSpPr>
        <p:grpSpPr>
          <a:xfrm>
            <a:off x="0" y="2124"/>
            <a:ext cx="18291715" cy="10295487"/>
            <a:chOff x="0" y="0"/>
            <a:chExt cx="24388953" cy="13727316"/>
          </a:xfrm>
        </p:grpSpPr>
        <p:sp>
          <p:nvSpPr>
            <p:cNvPr id="24" name="Freeform 2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5" name="Group 25"/>
          <p:cNvGrpSpPr/>
          <p:nvPr/>
        </p:nvGrpSpPr>
        <p:grpSpPr>
          <a:xfrm>
            <a:off x="15614542" y="498424"/>
            <a:ext cx="4114800" cy="547649"/>
            <a:chOff x="0" y="0"/>
            <a:chExt cx="5486400" cy="730199"/>
          </a:xfrm>
        </p:grpSpPr>
        <p:sp>
          <p:nvSpPr>
            <p:cNvPr id="26" name="Freeform 26"/>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7" name="TextBox 27"/>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8" name="Freeform 28"/>
          <p:cNvSpPr/>
          <p:nvPr/>
        </p:nvSpPr>
        <p:spPr>
          <a:xfrm>
            <a:off x="3493371" y="4232336"/>
            <a:ext cx="11301259" cy="1822328"/>
          </a:xfrm>
          <a:custGeom>
            <a:avLst/>
            <a:gdLst/>
            <a:ahLst/>
            <a:cxnLst/>
            <a:rect l="l" t="t" r="r" b="b"/>
            <a:pathLst>
              <a:path w="11301259" h="1822328">
                <a:moveTo>
                  <a:pt x="0" y="0"/>
                </a:moveTo>
                <a:lnTo>
                  <a:pt x="11301258" y="0"/>
                </a:lnTo>
                <a:lnTo>
                  <a:pt x="11301258" y="1822328"/>
                </a:lnTo>
                <a:lnTo>
                  <a:pt x="0" y="1822328"/>
                </a:lnTo>
                <a:lnTo>
                  <a:pt x="0" y="0"/>
                </a:lnTo>
                <a:close/>
              </a:path>
            </a:pathLst>
          </a:custGeom>
          <a:blipFill>
            <a:blip r:embed="rId6"/>
            <a:stretch>
              <a:fillRect/>
            </a:stretch>
          </a:blipFill>
        </p:spPr>
        <p:txBody>
          <a:bodyPr/>
          <a:lstStyle/>
          <a:p>
            <a:endParaRPr lang="en-US"/>
          </a:p>
        </p:txBody>
      </p:sp>
      <p:sp>
        <p:nvSpPr>
          <p:cNvPr id="29" name="Freeform 29"/>
          <p:cNvSpPr/>
          <p:nvPr/>
        </p:nvSpPr>
        <p:spPr>
          <a:xfrm>
            <a:off x="670903" y="0"/>
            <a:ext cx="5644934" cy="5136381"/>
          </a:xfrm>
          <a:custGeom>
            <a:avLst/>
            <a:gdLst/>
            <a:ahLst/>
            <a:cxnLst/>
            <a:rect l="l" t="t" r="r" b="b"/>
            <a:pathLst>
              <a:path w="5644934" h="5136381">
                <a:moveTo>
                  <a:pt x="0" y="0"/>
                </a:moveTo>
                <a:lnTo>
                  <a:pt x="5644935" y="0"/>
                </a:lnTo>
                <a:lnTo>
                  <a:pt x="5644935" y="5136381"/>
                </a:lnTo>
                <a:lnTo>
                  <a:pt x="0" y="5136381"/>
                </a:lnTo>
                <a:lnTo>
                  <a:pt x="0" y="0"/>
                </a:lnTo>
                <a:close/>
              </a:path>
            </a:pathLst>
          </a:custGeom>
          <a:blipFill>
            <a:blip r:embed="rId7"/>
            <a:stretch>
              <a:fillRect/>
            </a:stretch>
          </a:blipFill>
        </p:spPr>
        <p:txBody>
          <a:bodyPr/>
          <a:lstStyle/>
          <a:p>
            <a:endParaRPr lang="en-US"/>
          </a:p>
        </p:txBody>
      </p:sp>
      <p:sp>
        <p:nvSpPr>
          <p:cNvPr id="30" name="TextBox 30"/>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2081541" y="1731184"/>
            <a:ext cx="14128632" cy="6746422"/>
          </a:xfrm>
          <a:custGeom>
            <a:avLst/>
            <a:gdLst/>
            <a:ahLst/>
            <a:cxnLst/>
            <a:rect l="l" t="t" r="r" b="b"/>
            <a:pathLst>
              <a:path w="14128632" h="6746422">
                <a:moveTo>
                  <a:pt x="0" y="0"/>
                </a:moveTo>
                <a:lnTo>
                  <a:pt x="14128632" y="0"/>
                </a:lnTo>
                <a:lnTo>
                  <a:pt x="14128632" y="6746422"/>
                </a:lnTo>
                <a:lnTo>
                  <a:pt x="0" y="6746422"/>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5109084" y="8671960"/>
            <a:ext cx="8552478" cy="37147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Giao diện web đăng nhập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3304243" y="2473700"/>
            <a:ext cx="12162160" cy="5853040"/>
          </a:xfrm>
          <a:custGeom>
            <a:avLst/>
            <a:gdLst/>
            <a:ahLst/>
            <a:cxnLst/>
            <a:rect l="l" t="t" r="r" b="b"/>
            <a:pathLst>
              <a:path w="12162160" h="5853040">
                <a:moveTo>
                  <a:pt x="0" y="0"/>
                </a:moveTo>
                <a:lnTo>
                  <a:pt x="12162160" y="0"/>
                </a:lnTo>
                <a:lnTo>
                  <a:pt x="12162160" y="5853039"/>
                </a:lnTo>
                <a:lnTo>
                  <a:pt x="0" y="5853039"/>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5109084" y="8671960"/>
            <a:ext cx="8552478" cy="371475"/>
          </a:xfrm>
          <a:prstGeom prst="rect">
            <a:avLst/>
          </a:prstGeom>
        </p:spPr>
        <p:txBody>
          <a:bodyPr lIns="0" tIns="0" rIns="0" bIns="0" rtlCol="0" anchor="t">
            <a:spAutoFit/>
          </a:bodyPr>
          <a:lstStyle/>
          <a:p>
            <a:pPr algn="ctr">
              <a:lnSpc>
                <a:spcPts val="2879"/>
              </a:lnSpc>
              <a:spcBef>
                <a:spcPct val="0"/>
              </a:spcBef>
            </a:pPr>
            <a:r>
              <a:rPr lang="en-US" sz="2400" b="1">
                <a:solidFill>
                  <a:srgbClr val="000000"/>
                </a:solidFill>
                <a:latin typeface="Arial Bold"/>
                <a:ea typeface="Arial Bold"/>
                <a:cs typeface="Arial Bold"/>
                <a:sym typeface="Arial Bold"/>
              </a:rPr>
              <a:t>Màn hình chính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a:off x="-36214" y="0"/>
            <a:ext cx="6084446" cy="10287000"/>
            <a:chOff x="0" y="0"/>
            <a:chExt cx="8112595" cy="13716000"/>
          </a:xfrm>
        </p:grpSpPr>
        <p:sp>
          <p:nvSpPr>
            <p:cNvPr id="5" name="Freeform 5"/>
            <p:cNvSpPr/>
            <p:nvPr/>
          </p:nvSpPr>
          <p:spPr>
            <a:xfrm>
              <a:off x="0" y="0"/>
              <a:ext cx="8112633" cy="13716000"/>
            </a:xfrm>
            <a:custGeom>
              <a:avLst/>
              <a:gdLst/>
              <a:ahLst/>
              <a:cxnLst/>
              <a:rect l="l" t="t" r="r" b="b"/>
              <a:pathLst>
                <a:path w="8112633" h="13716000">
                  <a:moveTo>
                    <a:pt x="0" y="0"/>
                  </a:moveTo>
                  <a:lnTo>
                    <a:pt x="8112633" y="0"/>
                  </a:lnTo>
                  <a:lnTo>
                    <a:pt x="8112633" y="13716000"/>
                  </a:lnTo>
                  <a:lnTo>
                    <a:pt x="0" y="13716000"/>
                  </a:lnTo>
                  <a:close/>
                </a:path>
              </a:pathLst>
            </a:custGeom>
            <a:gradFill rotWithShape="1">
              <a:gsLst>
                <a:gs pos="0">
                  <a:srgbClr val="38EF7D">
                    <a:alpha val="100000"/>
                  </a:srgbClr>
                </a:gs>
                <a:gs pos="100000">
                  <a:srgbClr val="11998E">
                    <a:alpha val="100000"/>
                  </a:srgbClr>
                </a:gs>
              </a:gsLst>
              <a:lin ang="5400012"/>
            </a:gradFill>
            <a:ln w="12700">
              <a:solidFill>
                <a:srgbClr val="000000"/>
              </a:solidFill>
            </a:ln>
          </p:spPr>
          <p:txBody>
            <a:bodyPr/>
            <a:lstStyle/>
            <a:p>
              <a:endParaRPr lang="en-US"/>
            </a:p>
          </p:txBody>
        </p:sp>
      </p:grpSp>
      <p:grpSp>
        <p:nvGrpSpPr>
          <p:cNvPr id="6" name="Group 6"/>
          <p:cNvGrpSpPr/>
          <p:nvPr/>
        </p:nvGrpSpPr>
        <p:grpSpPr>
          <a:xfrm rot="-10800000">
            <a:off x="-46873" y="0"/>
            <a:ext cx="2707196" cy="10287000"/>
            <a:chOff x="0" y="0"/>
            <a:chExt cx="3609594" cy="13716000"/>
          </a:xfrm>
        </p:grpSpPr>
        <p:sp>
          <p:nvSpPr>
            <p:cNvPr id="7" name="Freeform 7"/>
            <p:cNvSpPr/>
            <p:nvPr/>
          </p:nvSpPr>
          <p:spPr>
            <a:xfrm flipH="1">
              <a:off x="0" y="0"/>
              <a:ext cx="3609594" cy="13716000"/>
            </a:xfrm>
            <a:custGeom>
              <a:avLst/>
              <a:gdLst/>
              <a:ahLst/>
              <a:cxnLst/>
              <a:rect l="l" t="t" r="r" b="b"/>
              <a:pathLst>
                <a:path w="3609594" h="13716000">
                  <a:moveTo>
                    <a:pt x="0" y="0"/>
                  </a:moveTo>
                  <a:lnTo>
                    <a:pt x="3609594" y="0"/>
                  </a:lnTo>
                  <a:lnTo>
                    <a:pt x="3609594" y="13716000"/>
                  </a:lnTo>
                  <a:lnTo>
                    <a:pt x="0" y="13716000"/>
                  </a:lnTo>
                  <a:close/>
                </a:path>
              </a:pathLst>
            </a:custGeom>
            <a:blipFill>
              <a:blip r:embed="rId2"/>
              <a:stretch>
                <a:fillRect l="-2907" r="-2907"/>
              </a:stretch>
            </a:blipFill>
          </p:spPr>
          <p:txBody>
            <a:bodyPr/>
            <a:lstStyle/>
            <a:p>
              <a:endParaRPr lang="en-US"/>
            </a:p>
          </p:txBody>
        </p:sp>
      </p:grpSp>
      <p:sp>
        <p:nvSpPr>
          <p:cNvPr id="8" name="TextBox 8"/>
          <p:cNvSpPr txBox="1"/>
          <p:nvPr/>
        </p:nvSpPr>
        <p:spPr>
          <a:xfrm rot="-5400000">
            <a:off x="-2614546" y="6739376"/>
            <a:ext cx="6076655" cy="426177"/>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FACULTY OF COMPUTER ENGINEERING</a:t>
            </a:r>
          </a:p>
        </p:txBody>
      </p:sp>
      <p:grpSp>
        <p:nvGrpSpPr>
          <p:cNvPr id="9" name="Group 9"/>
          <p:cNvGrpSpPr/>
          <p:nvPr/>
        </p:nvGrpSpPr>
        <p:grpSpPr>
          <a:xfrm>
            <a:off x="6719954" y="293294"/>
            <a:ext cx="4847911" cy="957891"/>
            <a:chOff x="0" y="0"/>
            <a:chExt cx="6463881" cy="1277188"/>
          </a:xfrm>
        </p:grpSpPr>
        <p:sp>
          <p:nvSpPr>
            <p:cNvPr id="10" name="Freeform 10"/>
            <p:cNvSpPr/>
            <p:nvPr/>
          </p:nvSpPr>
          <p:spPr>
            <a:xfrm>
              <a:off x="0" y="0"/>
              <a:ext cx="6463792" cy="1277112"/>
            </a:xfrm>
            <a:custGeom>
              <a:avLst/>
              <a:gdLst/>
              <a:ahLst/>
              <a:cxnLst/>
              <a:rect l="l" t="t" r="r" b="b"/>
              <a:pathLst>
                <a:path w="6463792" h="1277112">
                  <a:moveTo>
                    <a:pt x="0" y="638556"/>
                  </a:moveTo>
                  <a:cubicBezTo>
                    <a:pt x="0" y="285877"/>
                    <a:pt x="285877" y="0"/>
                    <a:pt x="638556" y="0"/>
                  </a:cubicBezTo>
                  <a:lnTo>
                    <a:pt x="5825236" y="0"/>
                  </a:lnTo>
                  <a:cubicBezTo>
                    <a:pt x="6177915" y="0"/>
                    <a:pt x="6463792" y="285877"/>
                    <a:pt x="6463792" y="638556"/>
                  </a:cubicBezTo>
                  <a:cubicBezTo>
                    <a:pt x="6463792" y="991235"/>
                    <a:pt x="6177915" y="1277112"/>
                    <a:pt x="5825236" y="1277112"/>
                  </a:cubicBezTo>
                  <a:lnTo>
                    <a:pt x="638556" y="1277112"/>
                  </a:lnTo>
                  <a:cubicBezTo>
                    <a:pt x="285877" y="1277239"/>
                    <a:pt x="0" y="991235"/>
                    <a:pt x="0" y="638556"/>
                  </a:cubicBezTo>
                  <a:close/>
                </a:path>
              </a:pathLst>
            </a:custGeom>
            <a:gradFill rotWithShape="1">
              <a:gsLst>
                <a:gs pos="0">
                  <a:srgbClr val="38EF7D">
                    <a:alpha val="100000"/>
                  </a:srgbClr>
                </a:gs>
                <a:gs pos="100000">
                  <a:srgbClr val="752AFF">
                    <a:alpha val="100000"/>
                  </a:srgbClr>
                </a:gs>
              </a:gsLst>
              <a:lin ang="2700006"/>
            </a:gradFill>
            <a:ln w="12700">
              <a:solidFill>
                <a:srgbClr val="000000"/>
              </a:solidFill>
            </a:ln>
          </p:spPr>
          <p:txBody>
            <a:bodyPr/>
            <a:lstStyle/>
            <a:p>
              <a:endParaRPr lang="en-US"/>
            </a:p>
          </p:txBody>
        </p:sp>
      </p:grpSp>
      <p:grpSp>
        <p:nvGrpSpPr>
          <p:cNvPr id="11" name="Group 11"/>
          <p:cNvGrpSpPr/>
          <p:nvPr/>
        </p:nvGrpSpPr>
        <p:grpSpPr>
          <a:xfrm>
            <a:off x="6807441" y="371332"/>
            <a:ext cx="4672908" cy="801710"/>
            <a:chOff x="0" y="0"/>
            <a:chExt cx="6230544" cy="1068946"/>
          </a:xfrm>
        </p:grpSpPr>
        <p:sp>
          <p:nvSpPr>
            <p:cNvPr id="12" name="Freeform 12"/>
            <p:cNvSpPr/>
            <p:nvPr/>
          </p:nvSpPr>
          <p:spPr>
            <a:xfrm>
              <a:off x="0" y="0"/>
              <a:ext cx="6230493" cy="1068832"/>
            </a:xfrm>
            <a:custGeom>
              <a:avLst/>
              <a:gdLst/>
              <a:ahLst/>
              <a:cxnLst/>
              <a:rect l="l" t="t" r="r" b="b"/>
              <a:pathLst>
                <a:path w="6230493" h="1068832">
                  <a:moveTo>
                    <a:pt x="0" y="534416"/>
                  </a:moveTo>
                  <a:cubicBezTo>
                    <a:pt x="0" y="239268"/>
                    <a:pt x="239268" y="0"/>
                    <a:pt x="534416" y="0"/>
                  </a:cubicBezTo>
                  <a:lnTo>
                    <a:pt x="5696077" y="0"/>
                  </a:lnTo>
                  <a:cubicBezTo>
                    <a:pt x="5991225" y="0"/>
                    <a:pt x="6230493" y="239268"/>
                    <a:pt x="6230493" y="534416"/>
                  </a:cubicBezTo>
                  <a:cubicBezTo>
                    <a:pt x="6230493" y="829564"/>
                    <a:pt x="5991225" y="1068832"/>
                    <a:pt x="5696077" y="1068832"/>
                  </a:cubicBezTo>
                  <a:lnTo>
                    <a:pt x="534416" y="1068832"/>
                  </a:lnTo>
                  <a:cubicBezTo>
                    <a:pt x="239268" y="1068959"/>
                    <a:pt x="0" y="829691"/>
                    <a:pt x="0" y="534416"/>
                  </a:cubicBezTo>
                  <a:close/>
                </a:path>
              </a:pathLst>
            </a:custGeom>
            <a:solidFill>
              <a:srgbClr val="FFFFFF"/>
            </a:solidFill>
            <a:ln w="12700">
              <a:solidFill>
                <a:srgbClr val="000000"/>
              </a:solidFill>
            </a:ln>
          </p:spPr>
          <p:txBody>
            <a:bodyPr/>
            <a:lstStyle/>
            <a:p>
              <a:endParaRPr lang="en-US"/>
            </a:p>
          </p:txBody>
        </p:sp>
      </p:grpSp>
      <p:sp>
        <p:nvSpPr>
          <p:cNvPr id="13" name="Freeform 13" descr="Icon  Description automatically generated with medium confidence"/>
          <p:cNvSpPr/>
          <p:nvPr/>
        </p:nvSpPr>
        <p:spPr>
          <a:xfrm>
            <a:off x="9436418" y="197910"/>
            <a:ext cx="1163307" cy="1152582"/>
          </a:xfrm>
          <a:custGeom>
            <a:avLst/>
            <a:gdLst/>
            <a:ahLst/>
            <a:cxnLst/>
            <a:rect l="l" t="t" r="r" b="b"/>
            <a:pathLst>
              <a:path w="1163307" h="1152582">
                <a:moveTo>
                  <a:pt x="0" y="0"/>
                </a:moveTo>
                <a:lnTo>
                  <a:pt x="1163307" y="0"/>
                </a:lnTo>
                <a:lnTo>
                  <a:pt x="1163307" y="1152583"/>
                </a:lnTo>
                <a:lnTo>
                  <a:pt x="0" y="1152583"/>
                </a:lnTo>
                <a:lnTo>
                  <a:pt x="0" y="0"/>
                </a:lnTo>
                <a:close/>
              </a:path>
            </a:pathLst>
          </a:custGeom>
          <a:blipFill>
            <a:blip r:embed="rId3"/>
            <a:stretch>
              <a:fillRect r="-149"/>
            </a:stretch>
          </a:blipFill>
        </p:spPr>
        <p:txBody>
          <a:bodyPr/>
          <a:lstStyle/>
          <a:p>
            <a:endParaRPr lang="en-US"/>
          </a:p>
        </p:txBody>
      </p:sp>
      <p:sp>
        <p:nvSpPr>
          <p:cNvPr id="14" name="Freeform 14" descr="A picture containing clipart, vector graphics  Description automatically generated"/>
          <p:cNvSpPr/>
          <p:nvPr/>
        </p:nvSpPr>
        <p:spPr>
          <a:xfrm>
            <a:off x="7688228" y="233439"/>
            <a:ext cx="1307506" cy="1081516"/>
          </a:xfrm>
          <a:custGeom>
            <a:avLst/>
            <a:gdLst/>
            <a:ahLst/>
            <a:cxnLst/>
            <a:rect l="l" t="t" r="r" b="b"/>
            <a:pathLst>
              <a:path w="1307506" h="1081516">
                <a:moveTo>
                  <a:pt x="0" y="0"/>
                </a:moveTo>
                <a:lnTo>
                  <a:pt x="1307506" y="0"/>
                </a:lnTo>
                <a:lnTo>
                  <a:pt x="1307506" y="1081516"/>
                </a:lnTo>
                <a:lnTo>
                  <a:pt x="0" y="1081516"/>
                </a:lnTo>
                <a:lnTo>
                  <a:pt x="0" y="0"/>
                </a:lnTo>
                <a:close/>
              </a:path>
            </a:pathLst>
          </a:custGeom>
          <a:blipFill>
            <a:blip r:embed="rId4"/>
            <a:stretch>
              <a:fillRect b="-150"/>
            </a:stretch>
          </a:blipFill>
        </p:spPr>
        <p:txBody>
          <a:bodyPr/>
          <a:lstStyle/>
          <a:p>
            <a:endParaRPr lang="en-US"/>
          </a:p>
        </p:txBody>
      </p:sp>
      <p:grpSp>
        <p:nvGrpSpPr>
          <p:cNvPr id="15" name="Group 15"/>
          <p:cNvGrpSpPr/>
          <p:nvPr/>
        </p:nvGrpSpPr>
        <p:grpSpPr>
          <a:xfrm>
            <a:off x="17262481" y="364607"/>
            <a:ext cx="819236" cy="819236"/>
            <a:chOff x="0" y="0"/>
            <a:chExt cx="1092314" cy="109231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852"/>
                    <a:pt x="0" y="546100"/>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7" name="Group 17"/>
          <p:cNvGrpSpPr/>
          <p:nvPr/>
        </p:nvGrpSpPr>
        <p:grpSpPr>
          <a:xfrm>
            <a:off x="17486605" y="588731"/>
            <a:ext cx="370732" cy="370732"/>
            <a:chOff x="0" y="0"/>
            <a:chExt cx="494309" cy="494309"/>
          </a:xfrm>
        </p:grpSpPr>
        <p:sp>
          <p:nvSpPr>
            <p:cNvPr id="18" name="Freeform 18"/>
            <p:cNvSpPr/>
            <p:nvPr/>
          </p:nvSpPr>
          <p:spPr>
            <a:xfrm>
              <a:off x="0" y="0"/>
              <a:ext cx="494284" cy="494284"/>
            </a:xfrm>
            <a:custGeom>
              <a:avLst/>
              <a:gdLst/>
              <a:ahLst/>
              <a:cxnLst/>
              <a:rect l="l" t="t" r="r" b="b"/>
              <a:pathLst>
                <a:path w="494284" h="494284">
                  <a:moveTo>
                    <a:pt x="0" y="247142"/>
                  </a:moveTo>
                  <a:cubicBezTo>
                    <a:pt x="0" y="110617"/>
                    <a:pt x="110617" y="0"/>
                    <a:pt x="247142" y="0"/>
                  </a:cubicBezTo>
                  <a:cubicBezTo>
                    <a:pt x="383667" y="0"/>
                    <a:pt x="494284" y="110617"/>
                    <a:pt x="494284" y="247142"/>
                  </a:cubicBezTo>
                  <a:cubicBezTo>
                    <a:pt x="494284" y="383667"/>
                    <a:pt x="383667" y="494284"/>
                    <a:pt x="247142" y="494284"/>
                  </a:cubicBezTo>
                  <a:cubicBezTo>
                    <a:pt x="110617" y="494284"/>
                    <a:pt x="0" y="383667"/>
                    <a:pt x="0" y="247142"/>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9" name="Group 19"/>
          <p:cNvGrpSpPr/>
          <p:nvPr/>
        </p:nvGrpSpPr>
        <p:grpSpPr>
          <a:xfrm>
            <a:off x="1705232" y="2175643"/>
            <a:ext cx="15315752" cy="6434547"/>
            <a:chOff x="0" y="0"/>
            <a:chExt cx="20421003" cy="8579396"/>
          </a:xfrm>
        </p:grpSpPr>
        <p:sp>
          <p:nvSpPr>
            <p:cNvPr id="20" name="Freeform 20"/>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blipFill>
              <a:blip r:embed="rId5"/>
              <a:stretch>
                <a:fillRect l="-190" r="-190" b="1"/>
              </a:stretch>
            </a:blipFill>
          </p:spPr>
          <p:txBody>
            <a:bodyPr/>
            <a:lstStyle/>
            <a:p>
              <a:endParaRPr lang="en-US"/>
            </a:p>
          </p:txBody>
        </p:sp>
      </p:grpSp>
      <p:grpSp>
        <p:nvGrpSpPr>
          <p:cNvPr id="21" name="Group 21"/>
          <p:cNvGrpSpPr/>
          <p:nvPr/>
        </p:nvGrpSpPr>
        <p:grpSpPr>
          <a:xfrm>
            <a:off x="1705232" y="2175643"/>
            <a:ext cx="15315752" cy="6434547"/>
            <a:chOff x="0" y="0"/>
            <a:chExt cx="20421003" cy="8579396"/>
          </a:xfrm>
        </p:grpSpPr>
        <p:sp>
          <p:nvSpPr>
            <p:cNvPr id="22" name="Freeform 22"/>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gradFill rotWithShape="1">
              <a:gsLst>
                <a:gs pos="0">
                  <a:srgbClr val="38EF7D">
                    <a:alpha val="40000"/>
                  </a:srgbClr>
                </a:gs>
                <a:gs pos="100000">
                  <a:srgbClr val="11998E">
                    <a:alpha val="40000"/>
                  </a:srgbClr>
                </a:gs>
              </a:gsLst>
              <a:lin ang="2700006"/>
            </a:gradFill>
            <a:ln w="12700">
              <a:solidFill>
                <a:srgbClr val="000000"/>
              </a:solidFill>
            </a:ln>
          </p:spPr>
          <p:txBody>
            <a:bodyPr/>
            <a:lstStyle/>
            <a:p>
              <a:endParaRPr lang="en-US"/>
            </a:p>
          </p:txBody>
        </p:sp>
      </p:grpSp>
      <p:grpSp>
        <p:nvGrpSpPr>
          <p:cNvPr id="23" name="Group 23"/>
          <p:cNvGrpSpPr/>
          <p:nvPr/>
        </p:nvGrpSpPr>
        <p:grpSpPr>
          <a:xfrm>
            <a:off x="0" y="2124"/>
            <a:ext cx="18291715" cy="10295487"/>
            <a:chOff x="0" y="0"/>
            <a:chExt cx="24388953" cy="13727316"/>
          </a:xfrm>
        </p:grpSpPr>
        <p:sp>
          <p:nvSpPr>
            <p:cNvPr id="24" name="Freeform 2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5" name="Group 25"/>
          <p:cNvGrpSpPr/>
          <p:nvPr/>
        </p:nvGrpSpPr>
        <p:grpSpPr>
          <a:xfrm>
            <a:off x="15614542" y="498424"/>
            <a:ext cx="4114800" cy="547649"/>
            <a:chOff x="0" y="0"/>
            <a:chExt cx="5486400" cy="730199"/>
          </a:xfrm>
        </p:grpSpPr>
        <p:sp>
          <p:nvSpPr>
            <p:cNvPr id="26" name="Freeform 26"/>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7" name="TextBox 27"/>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8" name="Freeform 28"/>
          <p:cNvSpPr/>
          <p:nvPr/>
        </p:nvSpPr>
        <p:spPr>
          <a:xfrm>
            <a:off x="3493371" y="4232336"/>
            <a:ext cx="11301259" cy="1822328"/>
          </a:xfrm>
          <a:custGeom>
            <a:avLst/>
            <a:gdLst/>
            <a:ahLst/>
            <a:cxnLst/>
            <a:rect l="l" t="t" r="r" b="b"/>
            <a:pathLst>
              <a:path w="11301259" h="1822328">
                <a:moveTo>
                  <a:pt x="0" y="0"/>
                </a:moveTo>
                <a:lnTo>
                  <a:pt x="11301258" y="0"/>
                </a:lnTo>
                <a:lnTo>
                  <a:pt x="11301258" y="1822328"/>
                </a:lnTo>
                <a:lnTo>
                  <a:pt x="0" y="1822328"/>
                </a:lnTo>
                <a:lnTo>
                  <a:pt x="0" y="0"/>
                </a:lnTo>
                <a:close/>
              </a:path>
            </a:pathLst>
          </a:custGeom>
          <a:blipFill>
            <a:blip r:embed="rId6"/>
            <a:stretch>
              <a:fillRect/>
            </a:stretch>
          </a:blipFill>
        </p:spPr>
        <p:txBody>
          <a:bodyPr/>
          <a:lstStyle/>
          <a:p>
            <a:endParaRPr lang="en-US"/>
          </a:p>
        </p:txBody>
      </p:sp>
      <p:sp>
        <p:nvSpPr>
          <p:cNvPr id="29" name="Freeform 29"/>
          <p:cNvSpPr/>
          <p:nvPr/>
        </p:nvSpPr>
        <p:spPr>
          <a:xfrm>
            <a:off x="1079488" y="197910"/>
            <a:ext cx="5285335" cy="4809179"/>
          </a:xfrm>
          <a:custGeom>
            <a:avLst/>
            <a:gdLst/>
            <a:ahLst/>
            <a:cxnLst/>
            <a:rect l="l" t="t" r="r" b="b"/>
            <a:pathLst>
              <a:path w="5285335" h="4809179">
                <a:moveTo>
                  <a:pt x="0" y="0"/>
                </a:moveTo>
                <a:lnTo>
                  <a:pt x="5285335" y="0"/>
                </a:lnTo>
                <a:lnTo>
                  <a:pt x="5285335" y="4809179"/>
                </a:lnTo>
                <a:lnTo>
                  <a:pt x="0" y="4809179"/>
                </a:lnTo>
                <a:lnTo>
                  <a:pt x="0" y="0"/>
                </a:lnTo>
                <a:close/>
              </a:path>
            </a:pathLst>
          </a:custGeom>
          <a:blipFill>
            <a:blip r:embed="rId7"/>
            <a:stretch>
              <a:fillRect/>
            </a:stretch>
          </a:blipFill>
        </p:spPr>
        <p:txBody>
          <a:bodyPr/>
          <a:lstStyle/>
          <a:p>
            <a:endParaRPr lang="en-US"/>
          </a:p>
        </p:txBody>
      </p:sp>
      <p:sp>
        <p:nvSpPr>
          <p:cNvPr id="30" name="TextBox 30"/>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grpSp>
        <p:nvGrpSpPr>
          <p:cNvPr id="3" name="Group 3"/>
          <p:cNvGrpSpPr/>
          <p:nvPr/>
        </p:nvGrpSpPr>
        <p:grpSpPr>
          <a:xfrm>
            <a:off x="0" y="2124"/>
            <a:ext cx="18291715" cy="10295487"/>
            <a:chOff x="0" y="0"/>
            <a:chExt cx="24388953" cy="13727316"/>
          </a:xfrm>
        </p:grpSpPr>
        <p:sp>
          <p:nvSpPr>
            <p:cNvPr id="4" name="Freeform 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5" name="Group 5"/>
          <p:cNvGrpSpPr/>
          <p:nvPr/>
        </p:nvGrpSpPr>
        <p:grpSpPr>
          <a:xfrm rot="5400000">
            <a:off x="8668474" y="-8670065"/>
            <a:ext cx="947328" cy="18291715"/>
            <a:chOff x="0" y="0"/>
            <a:chExt cx="1263104" cy="24388953"/>
          </a:xfrm>
        </p:grpSpPr>
        <p:sp>
          <p:nvSpPr>
            <p:cNvPr id="6" name="Freeform 6"/>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7" name="Group 7"/>
          <p:cNvGrpSpPr/>
          <p:nvPr/>
        </p:nvGrpSpPr>
        <p:grpSpPr>
          <a:xfrm rot="-5400000">
            <a:off x="8670331" y="-8672198"/>
            <a:ext cx="947328" cy="18291715"/>
            <a:chOff x="0" y="0"/>
            <a:chExt cx="1263104" cy="24388953"/>
          </a:xfrm>
        </p:grpSpPr>
        <p:sp>
          <p:nvSpPr>
            <p:cNvPr id="8" name="Freeform 8"/>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9" name="TextBox 9"/>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10" name="Group 10"/>
          <p:cNvGrpSpPr/>
          <p:nvPr/>
        </p:nvGrpSpPr>
        <p:grpSpPr>
          <a:xfrm>
            <a:off x="6719973" y="457933"/>
            <a:ext cx="4848044" cy="957948"/>
            <a:chOff x="0" y="0"/>
            <a:chExt cx="6464059" cy="1277264"/>
          </a:xfrm>
        </p:grpSpPr>
        <p:sp>
          <p:nvSpPr>
            <p:cNvPr id="11" name="Freeform 11"/>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2" name="Group 12"/>
          <p:cNvGrpSpPr/>
          <p:nvPr/>
        </p:nvGrpSpPr>
        <p:grpSpPr>
          <a:xfrm>
            <a:off x="6807460" y="535972"/>
            <a:ext cx="4673079" cy="801872"/>
            <a:chOff x="0" y="0"/>
            <a:chExt cx="6230772" cy="1069162"/>
          </a:xfrm>
        </p:grpSpPr>
        <p:sp>
          <p:nvSpPr>
            <p:cNvPr id="13" name="Freeform 13"/>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4" name="Freeform 14"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5" name="Group 15"/>
          <p:cNvGrpSpPr/>
          <p:nvPr/>
        </p:nvGrpSpPr>
        <p:grpSpPr>
          <a:xfrm>
            <a:off x="17262338" y="9405385"/>
            <a:ext cx="819198" cy="819198"/>
            <a:chOff x="0" y="0"/>
            <a:chExt cx="1092264" cy="109226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7" name="Group 17"/>
          <p:cNvGrpSpPr/>
          <p:nvPr/>
        </p:nvGrpSpPr>
        <p:grpSpPr>
          <a:xfrm>
            <a:off x="17486462" y="9629508"/>
            <a:ext cx="370961" cy="370961"/>
            <a:chOff x="0" y="0"/>
            <a:chExt cx="494614" cy="494614"/>
          </a:xfrm>
        </p:grpSpPr>
        <p:sp>
          <p:nvSpPr>
            <p:cNvPr id="18" name="Freeform 18"/>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9" name="Group 19"/>
          <p:cNvGrpSpPr/>
          <p:nvPr/>
        </p:nvGrpSpPr>
        <p:grpSpPr>
          <a:xfrm>
            <a:off x="0" y="2124"/>
            <a:ext cx="18291715" cy="10295487"/>
            <a:chOff x="0" y="0"/>
            <a:chExt cx="24388953" cy="13727316"/>
          </a:xfrm>
        </p:grpSpPr>
        <p:sp>
          <p:nvSpPr>
            <p:cNvPr id="20" name="Freeform 20"/>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1" name="Group 21"/>
          <p:cNvGrpSpPr/>
          <p:nvPr/>
        </p:nvGrpSpPr>
        <p:grpSpPr>
          <a:xfrm>
            <a:off x="15614542" y="9534525"/>
            <a:ext cx="4114800" cy="547688"/>
            <a:chOff x="0" y="0"/>
            <a:chExt cx="5486400" cy="730250"/>
          </a:xfrm>
        </p:grpSpPr>
        <p:sp>
          <p:nvSpPr>
            <p:cNvPr id="22" name="Freeform 22"/>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a:ln w="12700">
              <a:solidFill>
                <a:srgbClr val="000000"/>
              </a:solidFill>
            </a:ln>
          </p:spPr>
          <p:txBody>
            <a:bodyPr/>
            <a:lstStyle/>
            <a:p>
              <a:endParaRPr lang="en-US"/>
            </a:p>
          </p:txBody>
        </p:sp>
        <p:sp>
          <p:nvSpPr>
            <p:cNvPr id="23" name="TextBox 23"/>
            <p:cNvSpPr txBox="1"/>
            <p:nvPr/>
          </p:nvSpPr>
          <p:spPr>
            <a:xfrm>
              <a:off x="0" y="-9525"/>
              <a:ext cx="5486400" cy="739775"/>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4" name="TextBox 24"/>
          <p:cNvSpPr txBox="1"/>
          <p:nvPr/>
        </p:nvSpPr>
        <p:spPr>
          <a:xfrm>
            <a:off x="439350" y="1971675"/>
            <a:ext cx="17405575" cy="6143625"/>
          </a:xfrm>
          <a:prstGeom prst="rect">
            <a:avLst/>
          </a:prstGeom>
        </p:spPr>
        <p:txBody>
          <a:bodyPr lIns="0" tIns="0" rIns="0" bIns="0" rtlCol="0" anchor="t">
            <a:spAutoFit/>
          </a:bodyPr>
          <a:lstStyle/>
          <a:p>
            <a:pPr algn="just">
              <a:lnSpc>
                <a:spcPts val="5400"/>
              </a:lnSpc>
            </a:pPr>
            <a:r>
              <a:rPr lang="en-US" sz="3000">
                <a:solidFill>
                  <a:srgbClr val="000000"/>
                </a:solidFill>
                <a:latin typeface="Times New Roman"/>
                <a:ea typeface="Times New Roman"/>
                <a:cs typeface="Times New Roman"/>
                <a:sym typeface="Times New Roman"/>
              </a:rPr>
              <a:t>Qua quá trình nghiên cứu và thực hiện, nhóm đã xây dựng thành công một hệ thống khóa cửa thông minh cơ bản có khả năng:</a:t>
            </a:r>
          </a:p>
          <a:p>
            <a:pPr marL="647700" lvl="1" indent="-323850" algn="just">
              <a:lnSpc>
                <a:spcPts val="5400"/>
              </a:lnSpc>
              <a:buFont typeface="Arial"/>
              <a:buChar char="•"/>
            </a:pPr>
            <a:r>
              <a:rPr lang="en-US" sz="3000">
                <a:solidFill>
                  <a:srgbClr val="000000"/>
                </a:solidFill>
                <a:latin typeface="Times New Roman"/>
                <a:ea typeface="Times New Roman"/>
                <a:cs typeface="Times New Roman"/>
                <a:sym typeface="Times New Roman"/>
              </a:rPr>
              <a:t>Nhận dạng và xác thực người dùng thông qua thẻ RFID RC522 hoặc mật khẩu nhập từ bàn phím ma trận 4x4.</a:t>
            </a:r>
          </a:p>
          <a:p>
            <a:pPr marL="647700" lvl="1" indent="-323850" algn="just">
              <a:lnSpc>
                <a:spcPts val="5400"/>
              </a:lnSpc>
              <a:buFont typeface="Arial"/>
              <a:buChar char="•"/>
            </a:pPr>
            <a:r>
              <a:rPr lang="en-US" sz="3000">
                <a:solidFill>
                  <a:srgbClr val="000000"/>
                </a:solidFill>
                <a:latin typeface="Times New Roman"/>
                <a:ea typeface="Times New Roman"/>
                <a:cs typeface="Times New Roman"/>
                <a:sym typeface="Times New Roman"/>
              </a:rPr>
              <a:t>Tự động điều khiển cơ cấu khóa cửa bằng động cơ Servo dựa trên kết quả xác thực.</a:t>
            </a:r>
          </a:p>
          <a:p>
            <a:pPr marL="647700" lvl="1" indent="-323850" algn="just">
              <a:lnSpc>
                <a:spcPts val="5400"/>
              </a:lnSpc>
              <a:buFont typeface="Arial"/>
              <a:buChar char="•"/>
            </a:pPr>
            <a:r>
              <a:rPr lang="en-US" sz="3000">
                <a:solidFill>
                  <a:srgbClr val="000000"/>
                </a:solidFill>
                <a:latin typeface="Times New Roman"/>
                <a:ea typeface="Times New Roman"/>
                <a:cs typeface="Times New Roman"/>
                <a:sym typeface="Times New Roman"/>
              </a:rPr>
              <a:t>Kết nối Wi-Fi thông qua module ESP8266 để gửi dữ liệu UID/mật khẩu lên Web Server, đồng thời cho phép mở cửa từ xa và lưu lại lịch sử ra vào (thời gian, phương thức, UID/Pass).</a:t>
            </a:r>
          </a:p>
          <a:p>
            <a:pPr marL="647700" lvl="1" indent="-323850" algn="just">
              <a:lnSpc>
                <a:spcPts val="5400"/>
              </a:lnSpc>
              <a:buFont typeface="Arial"/>
              <a:buChar char="•"/>
            </a:pPr>
            <a:r>
              <a:rPr lang="en-US" sz="3000">
                <a:solidFill>
                  <a:srgbClr val="000000"/>
                </a:solidFill>
                <a:latin typeface="Times New Roman"/>
                <a:ea typeface="Times New Roman"/>
                <a:cs typeface="Times New Roman"/>
                <a:sym typeface="Times New Roman"/>
              </a:rPr>
              <a:t>Hiển thị trạng thái hệ thống và kết quả xác thực trực quan trên màn hình LCD 1602 giao tiếp I2C.</a:t>
            </a:r>
          </a:p>
          <a:p>
            <a:pPr algn="just">
              <a:lnSpc>
                <a:spcPts val="5400"/>
              </a:lnSpc>
            </a:pPr>
            <a:r>
              <a:rPr lang="en-US" sz="3000">
                <a:solidFill>
                  <a:srgbClr val="000000"/>
                </a:solidFill>
                <a:latin typeface="Times New Roman"/>
                <a:ea typeface="Times New Roman"/>
                <a:cs typeface="Times New Roman"/>
                <a:sym typeface="Times New Roman"/>
              </a:rPr>
              <a:t>Hệ thống hoạt động ổn định trong các thử nghiệm thực tế, thời gian phản hồi nhanh và đáp ứng tốt yêu cầu của một mô hình khóa cửa thông minh quy mô nhỏ.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grpSp>
        <p:nvGrpSpPr>
          <p:cNvPr id="3" name="Group 3"/>
          <p:cNvGrpSpPr/>
          <p:nvPr/>
        </p:nvGrpSpPr>
        <p:grpSpPr>
          <a:xfrm>
            <a:off x="0" y="2124"/>
            <a:ext cx="18291715" cy="10295487"/>
            <a:chOff x="0" y="0"/>
            <a:chExt cx="24388953" cy="13727316"/>
          </a:xfrm>
        </p:grpSpPr>
        <p:sp>
          <p:nvSpPr>
            <p:cNvPr id="4" name="Freeform 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5" name="Group 5"/>
          <p:cNvGrpSpPr/>
          <p:nvPr/>
        </p:nvGrpSpPr>
        <p:grpSpPr>
          <a:xfrm rot="5400000">
            <a:off x="8668474" y="-8670065"/>
            <a:ext cx="947328" cy="18291715"/>
            <a:chOff x="0" y="0"/>
            <a:chExt cx="1263104" cy="24388953"/>
          </a:xfrm>
        </p:grpSpPr>
        <p:sp>
          <p:nvSpPr>
            <p:cNvPr id="6" name="Freeform 6"/>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7" name="Group 7"/>
          <p:cNvGrpSpPr/>
          <p:nvPr/>
        </p:nvGrpSpPr>
        <p:grpSpPr>
          <a:xfrm rot="-5400000">
            <a:off x="8670331" y="-8672198"/>
            <a:ext cx="947328" cy="18291715"/>
            <a:chOff x="0" y="0"/>
            <a:chExt cx="1263104" cy="24388953"/>
          </a:xfrm>
        </p:grpSpPr>
        <p:sp>
          <p:nvSpPr>
            <p:cNvPr id="8" name="Freeform 8"/>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9" name="TextBox 9"/>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10" name="Group 10"/>
          <p:cNvGrpSpPr/>
          <p:nvPr/>
        </p:nvGrpSpPr>
        <p:grpSpPr>
          <a:xfrm>
            <a:off x="6719973" y="457933"/>
            <a:ext cx="4848044" cy="957948"/>
            <a:chOff x="0" y="0"/>
            <a:chExt cx="6464059" cy="1277264"/>
          </a:xfrm>
        </p:grpSpPr>
        <p:sp>
          <p:nvSpPr>
            <p:cNvPr id="11" name="Freeform 11"/>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2" name="Group 12"/>
          <p:cNvGrpSpPr/>
          <p:nvPr/>
        </p:nvGrpSpPr>
        <p:grpSpPr>
          <a:xfrm>
            <a:off x="6807460" y="535972"/>
            <a:ext cx="4673079" cy="801872"/>
            <a:chOff x="0" y="0"/>
            <a:chExt cx="6230772" cy="1069162"/>
          </a:xfrm>
        </p:grpSpPr>
        <p:sp>
          <p:nvSpPr>
            <p:cNvPr id="13" name="Freeform 13"/>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4" name="Freeform 14"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5" name="Group 15"/>
          <p:cNvGrpSpPr/>
          <p:nvPr/>
        </p:nvGrpSpPr>
        <p:grpSpPr>
          <a:xfrm>
            <a:off x="17262338" y="9405385"/>
            <a:ext cx="819198" cy="819198"/>
            <a:chOff x="0" y="0"/>
            <a:chExt cx="1092264" cy="109226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7" name="Group 17"/>
          <p:cNvGrpSpPr/>
          <p:nvPr/>
        </p:nvGrpSpPr>
        <p:grpSpPr>
          <a:xfrm>
            <a:off x="17486462" y="9629508"/>
            <a:ext cx="370961" cy="370961"/>
            <a:chOff x="0" y="0"/>
            <a:chExt cx="494614" cy="494614"/>
          </a:xfrm>
        </p:grpSpPr>
        <p:sp>
          <p:nvSpPr>
            <p:cNvPr id="18" name="Freeform 18"/>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9" name="Group 19"/>
          <p:cNvGrpSpPr/>
          <p:nvPr/>
        </p:nvGrpSpPr>
        <p:grpSpPr>
          <a:xfrm>
            <a:off x="0" y="2124"/>
            <a:ext cx="18291715" cy="10295487"/>
            <a:chOff x="0" y="0"/>
            <a:chExt cx="24388953" cy="13727316"/>
          </a:xfrm>
        </p:grpSpPr>
        <p:sp>
          <p:nvSpPr>
            <p:cNvPr id="20" name="Freeform 20"/>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1" name="Group 21"/>
          <p:cNvGrpSpPr/>
          <p:nvPr/>
        </p:nvGrpSpPr>
        <p:grpSpPr>
          <a:xfrm>
            <a:off x="15614542" y="9534525"/>
            <a:ext cx="4114800" cy="547649"/>
            <a:chOff x="0" y="0"/>
            <a:chExt cx="5486400" cy="730199"/>
          </a:xfrm>
        </p:grpSpPr>
        <p:sp>
          <p:nvSpPr>
            <p:cNvPr id="22" name="Freeform 22"/>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3" name="TextBox 23"/>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4" name="TextBox 24"/>
          <p:cNvSpPr txBox="1"/>
          <p:nvPr/>
        </p:nvSpPr>
        <p:spPr>
          <a:xfrm>
            <a:off x="1240436" y="2032368"/>
            <a:ext cx="15803404" cy="7597140"/>
          </a:xfrm>
          <a:prstGeom prst="rect">
            <a:avLst/>
          </a:prstGeom>
        </p:spPr>
        <p:txBody>
          <a:bodyPr lIns="0" tIns="0" rIns="0" bIns="0" rtlCol="0" anchor="t">
            <a:spAutoFit/>
          </a:bodyPr>
          <a:lstStyle/>
          <a:p>
            <a:pPr algn="just">
              <a:lnSpc>
                <a:spcPts val="3840"/>
              </a:lnSpc>
            </a:pPr>
            <a:r>
              <a:rPr lang="en-US" sz="3200">
                <a:solidFill>
                  <a:srgbClr val="000000"/>
                </a:solidFill>
                <a:latin typeface="Times New Roman"/>
                <a:ea typeface="Times New Roman"/>
                <a:cs typeface="Times New Roman"/>
                <a:sym typeface="Times New Roman"/>
              </a:rPr>
              <a:t>Ưu điểm:</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Kết hợp nhiều phương thức xác thực (RFID, mật khẩu, Web) giúp tăng tính linh hoạt và tiện lợi cho người dùng.</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Hệ thống hiển thị trạng thái rõ ràng trên LCD1602, dễ theo dõi và sử dụng.</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Cấu trúc chương trình phân tách rõ ràng giữa Arduino và ESP, thuận lợi cho việc mở rộng và bảo trì.</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Chi phí thấp, sử dụng các linh kiện phổ biến, phù hợp triển khai trong mô hình thực tế quy mô nhỏ.</a:t>
            </a:r>
          </a:p>
          <a:p>
            <a:pPr algn="just">
              <a:lnSpc>
                <a:spcPts val="3840"/>
              </a:lnSpc>
            </a:pPr>
            <a:r>
              <a:rPr lang="en-US" sz="3200">
                <a:solidFill>
                  <a:srgbClr val="000000"/>
                </a:solidFill>
                <a:latin typeface="Times New Roman"/>
                <a:ea typeface="Times New Roman"/>
                <a:cs typeface="Times New Roman"/>
                <a:sym typeface="Times New Roman"/>
              </a:rPr>
              <a:t>Hạn chế:</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Bảo mật còn ở mức cơ bản, quá trình truyền dữ liệu có thể chưa được mã hóa đầy đủ nếu chưa sử dụng HTTPS/SSL.</a:t>
            </a:r>
          </a:p>
          <a:p>
            <a:pPr marL="690881" lvl="1" indent="-345440" algn="just">
              <a:lnSpc>
                <a:spcPts val="3840"/>
              </a:lnSpc>
              <a:buFont typeface="Arial"/>
              <a:buChar char="•"/>
            </a:pPr>
            <a:r>
              <a:rPr lang="en-US" sz="3200">
                <a:solidFill>
                  <a:srgbClr val="000000"/>
                </a:solidFill>
                <a:latin typeface="Times New Roman"/>
                <a:ea typeface="Times New Roman"/>
                <a:cs typeface="Times New Roman"/>
                <a:sym typeface="Times New Roman"/>
              </a:rPr>
              <a:t>Động cơ Servo chỉ phù hợp cho khóa cửa mô hình hoặc cửa nhẹ, chưa đáp ứng yêu cầu an ninh cao trong thực tế.</a:t>
            </a:r>
          </a:p>
          <a:p>
            <a:pPr marL="765810" lvl="1" indent="-382905" algn="just">
              <a:lnSpc>
                <a:spcPts val="4320"/>
              </a:lnSpc>
              <a:buFont typeface="Arial"/>
              <a:buChar char="•"/>
            </a:pPr>
            <a:endParaRPr lang="en-US" sz="3200">
              <a:solidFill>
                <a:srgbClr val="000000"/>
              </a:solidFill>
              <a:latin typeface="Times New Roman"/>
              <a:ea typeface="Times New Roman"/>
              <a:cs typeface="Times New Roman"/>
              <a:sym typeface="Times New Roman"/>
            </a:endParaRPr>
          </a:p>
          <a:p>
            <a:pPr marL="446722" lvl="1" indent="-223361" algn="just">
              <a:lnSpc>
                <a:spcPts val="2520"/>
              </a:lnSpc>
            </a:pPr>
            <a:endParaRPr lang="en-US" sz="3200">
              <a:solidFill>
                <a:srgbClr val="000000"/>
              </a:solidFill>
              <a:latin typeface="Times New Roman"/>
              <a:ea typeface="Times New Roman"/>
              <a:cs typeface="Times New Roman"/>
              <a:sym typeface="Times New Roman"/>
            </a:endParaRPr>
          </a:p>
          <a:p>
            <a:pPr marL="446722" lvl="1" indent="-223361" algn="just">
              <a:lnSpc>
                <a:spcPts val="3780"/>
              </a:lnSpc>
            </a:pPr>
            <a:endParaRPr lang="en-US" sz="3200">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grpSp>
        <p:nvGrpSpPr>
          <p:cNvPr id="3" name="Group 3"/>
          <p:cNvGrpSpPr/>
          <p:nvPr/>
        </p:nvGrpSpPr>
        <p:grpSpPr>
          <a:xfrm>
            <a:off x="0" y="2124"/>
            <a:ext cx="18291715" cy="10295487"/>
            <a:chOff x="0" y="0"/>
            <a:chExt cx="24388953" cy="13727316"/>
          </a:xfrm>
        </p:grpSpPr>
        <p:sp>
          <p:nvSpPr>
            <p:cNvPr id="4" name="Freeform 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5" name="Group 5"/>
          <p:cNvGrpSpPr/>
          <p:nvPr/>
        </p:nvGrpSpPr>
        <p:grpSpPr>
          <a:xfrm rot="5400000">
            <a:off x="8668474" y="-8670065"/>
            <a:ext cx="947328" cy="18291715"/>
            <a:chOff x="0" y="0"/>
            <a:chExt cx="1263104" cy="24388953"/>
          </a:xfrm>
        </p:grpSpPr>
        <p:sp>
          <p:nvSpPr>
            <p:cNvPr id="6" name="Freeform 6"/>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7" name="Group 7"/>
          <p:cNvGrpSpPr/>
          <p:nvPr/>
        </p:nvGrpSpPr>
        <p:grpSpPr>
          <a:xfrm rot="-5400000">
            <a:off x="8670331" y="-8672198"/>
            <a:ext cx="947328" cy="18291715"/>
            <a:chOff x="0" y="0"/>
            <a:chExt cx="1263104" cy="24388953"/>
          </a:xfrm>
        </p:grpSpPr>
        <p:sp>
          <p:nvSpPr>
            <p:cNvPr id="8" name="Freeform 8"/>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9" name="TextBox 9"/>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10" name="Group 10"/>
          <p:cNvGrpSpPr/>
          <p:nvPr/>
        </p:nvGrpSpPr>
        <p:grpSpPr>
          <a:xfrm>
            <a:off x="6719973" y="457933"/>
            <a:ext cx="4848044" cy="957948"/>
            <a:chOff x="0" y="0"/>
            <a:chExt cx="6464059" cy="1277264"/>
          </a:xfrm>
        </p:grpSpPr>
        <p:sp>
          <p:nvSpPr>
            <p:cNvPr id="11" name="Freeform 11"/>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2" name="Group 12"/>
          <p:cNvGrpSpPr/>
          <p:nvPr/>
        </p:nvGrpSpPr>
        <p:grpSpPr>
          <a:xfrm>
            <a:off x="6807460" y="535972"/>
            <a:ext cx="4673079" cy="801872"/>
            <a:chOff x="0" y="0"/>
            <a:chExt cx="6230772" cy="1069162"/>
          </a:xfrm>
        </p:grpSpPr>
        <p:sp>
          <p:nvSpPr>
            <p:cNvPr id="13" name="Freeform 13"/>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4" name="Freeform 14"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5" name="Group 15"/>
          <p:cNvGrpSpPr/>
          <p:nvPr/>
        </p:nvGrpSpPr>
        <p:grpSpPr>
          <a:xfrm>
            <a:off x="17262338" y="9405385"/>
            <a:ext cx="819198" cy="819198"/>
            <a:chOff x="0" y="0"/>
            <a:chExt cx="1092264" cy="109226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7" name="Group 17"/>
          <p:cNvGrpSpPr/>
          <p:nvPr/>
        </p:nvGrpSpPr>
        <p:grpSpPr>
          <a:xfrm>
            <a:off x="17486462" y="9629508"/>
            <a:ext cx="370961" cy="370961"/>
            <a:chOff x="0" y="0"/>
            <a:chExt cx="494614" cy="494614"/>
          </a:xfrm>
        </p:grpSpPr>
        <p:sp>
          <p:nvSpPr>
            <p:cNvPr id="18" name="Freeform 18"/>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9" name="Group 19"/>
          <p:cNvGrpSpPr/>
          <p:nvPr/>
        </p:nvGrpSpPr>
        <p:grpSpPr>
          <a:xfrm>
            <a:off x="0" y="2124"/>
            <a:ext cx="18291715" cy="10295487"/>
            <a:chOff x="0" y="0"/>
            <a:chExt cx="24388953" cy="13727316"/>
          </a:xfrm>
        </p:grpSpPr>
        <p:sp>
          <p:nvSpPr>
            <p:cNvPr id="20" name="Freeform 20"/>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1" name="Group 21"/>
          <p:cNvGrpSpPr/>
          <p:nvPr/>
        </p:nvGrpSpPr>
        <p:grpSpPr>
          <a:xfrm>
            <a:off x="15614542" y="9534525"/>
            <a:ext cx="4114800" cy="547649"/>
            <a:chOff x="0" y="0"/>
            <a:chExt cx="5486400" cy="730199"/>
          </a:xfrm>
        </p:grpSpPr>
        <p:sp>
          <p:nvSpPr>
            <p:cNvPr id="22" name="Freeform 22"/>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3" name="TextBox 23"/>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4" name="TextBox 24"/>
          <p:cNvSpPr txBox="1"/>
          <p:nvPr/>
        </p:nvSpPr>
        <p:spPr>
          <a:xfrm>
            <a:off x="1244156" y="1337758"/>
            <a:ext cx="15803404" cy="8886825"/>
          </a:xfrm>
          <a:prstGeom prst="rect">
            <a:avLst/>
          </a:prstGeom>
        </p:spPr>
        <p:txBody>
          <a:bodyPr lIns="0" tIns="0" rIns="0" bIns="0" rtlCol="0" anchor="t">
            <a:spAutoFit/>
          </a:bodyPr>
          <a:lstStyle/>
          <a:p>
            <a:pPr algn="just">
              <a:lnSpc>
                <a:spcPts val="5400"/>
              </a:lnSpc>
            </a:pPr>
            <a:r>
              <a:rPr lang="en-US" sz="3000">
                <a:solidFill>
                  <a:srgbClr val="000000"/>
                </a:solidFill>
                <a:latin typeface="Times New Roman"/>
                <a:ea typeface="Times New Roman"/>
                <a:cs typeface="Times New Roman"/>
                <a:sym typeface="Times New Roman"/>
              </a:rPr>
              <a:t>Hướng phát triển:</a:t>
            </a:r>
          </a:p>
          <a:p>
            <a:pPr marL="638175" lvl="1" indent="-319087" algn="just">
              <a:lnSpc>
                <a:spcPts val="5400"/>
              </a:lnSpc>
              <a:buFont typeface="Arial"/>
              <a:buChar char="•"/>
            </a:pPr>
            <a:r>
              <a:rPr lang="en-US" sz="3000">
                <a:solidFill>
                  <a:srgbClr val="000000"/>
                </a:solidFill>
                <a:latin typeface="Times New Roman"/>
                <a:ea typeface="Times New Roman"/>
                <a:cs typeface="Times New Roman"/>
                <a:sym typeface="Times New Roman"/>
              </a:rPr>
              <a:t>Nâng cấp cơ cấu khóa từ Servo sang khóa điện từ hoặc khóa solenoid để tăng mức độ an ninh và khả năng ứng dụng thực tế.</a:t>
            </a:r>
          </a:p>
          <a:p>
            <a:pPr marL="638175" lvl="1" indent="-319087" algn="just">
              <a:lnSpc>
                <a:spcPts val="5400"/>
              </a:lnSpc>
              <a:buFont typeface="Arial"/>
              <a:buChar char="•"/>
            </a:pPr>
            <a:r>
              <a:rPr lang="en-US" sz="3000">
                <a:solidFill>
                  <a:srgbClr val="000000"/>
                </a:solidFill>
                <a:latin typeface="Times New Roman"/>
                <a:ea typeface="Times New Roman"/>
                <a:cs typeface="Times New Roman"/>
                <a:sym typeface="Times New Roman"/>
              </a:rPr>
              <a:t>Tích hợp thêm các chuẩn bảo mật cao hơn như HTTPS/SSL hoặc mã hóa dữ liệu khi truyền UID và mật khẩu.</a:t>
            </a:r>
          </a:p>
          <a:p>
            <a:pPr marL="638175" lvl="1" indent="-319087" algn="just">
              <a:lnSpc>
                <a:spcPts val="5400"/>
              </a:lnSpc>
              <a:buFont typeface="Arial"/>
              <a:buChar char="•"/>
            </a:pPr>
            <a:r>
              <a:rPr lang="en-US" sz="3000">
                <a:solidFill>
                  <a:srgbClr val="000000"/>
                </a:solidFill>
                <a:latin typeface="Times New Roman"/>
                <a:ea typeface="Times New Roman"/>
                <a:cs typeface="Times New Roman"/>
                <a:sym typeface="Times New Roman"/>
              </a:rPr>
              <a:t>Bổ sung bộ nhớ EEPROM/Flash để lưu lịch sử truy cập cục bộ trong trường hợp mất kết nối Internet.</a:t>
            </a:r>
          </a:p>
          <a:p>
            <a:pPr marL="637794" lvl="1" indent="-318897" algn="just">
              <a:lnSpc>
                <a:spcPts val="5400"/>
              </a:lnSpc>
              <a:buFont typeface="Arial"/>
              <a:buChar char="•"/>
            </a:pPr>
            <a:r>
              <a:rPr lang="en-US" sz="3000">
                <a:solidFill>
                  <a:srgbClr val="000000"/>
                </a:solidFill>
                <a:latin typeface="Times New Roman"/>
                <a:ea typeface="Times New Roman"/>
                <a:cs typeface="Times New Roman"/>
                <a:sym typeface="Times New Roman"/>
              </a:rPr>
              <a:t>Tích hợp camera giám sát hoặc cảm biến cửa để ghi nhận hình ảnh/trạng thái khi có sự kiện mở cửa.</a:t>
            </a:r>
          </a:p>
          <a:p>
            <a:pPr marL="638175" lvl="1" indent="-319087" algn="just">
              <a:lnSpc>
                <a:spcPts val="5400"/>
              </a:lnSpc>
              <a:buFont typeface="Arial"/>
              <a:buChar char="•"/>
            </a:pPr>
            <a:r>
              <a:rPr lang="en-US" sz="3000">
                <a:solidFill>
                  <a:srgbClr val="000000"/>
                </a:solidFill>
                <a:latin typeface="Times New Roman"/>
                <a:ea typeface="Times New Roman"/>
                <a:cs typeface="Times New Roman"/>
                <a:sym typeface="Times New Roman"/>
              </a:rPr>
              <a:t>Phát triển Web quản lý hoàn chỉnh hơn, hỗ trợ thống kê và phân tích dữ liệu ra/vào theo thời gian.</a:t>
            </a:r>
          </a:p>
          <a:p>
            <a:pPr marL="638175" lvl="1" indent="-319087" algn="just">
              <a:lnSpc>
                <a:spcPts val="5400"/>
              </a:lnSpc>
              <a:buFont typeface="Arial"/>
              <a:buChar char="•"/>
            </a:pPr>
            <a:r>
              <a:rPr lang="en-US" sz="3000">
                <a:solidFill>
                  <a:srgbClr val="000000"/>
                </a:solidFill>
                <a:latin typeface="Times New Roman"/>
                <a:ea typeface="Times New Roman"/>
                <a:cs typeface="Times New Roman"/>
                <a:sym typeface="Times New Roman"/>
              </a:rPr>
              <a:t>Mở rộng thêm các phương thức xác thực như vân tay hoặc Bluetooth để tăng tính tiện lợi cho người dùng.</a:t>
            </a:r>
          </a:p>
          <a:p>
            <a:pPr marL="638175" lvl="1" indent="-319087" algn="just">
              <a:lnSpc>
                <a:spcPts val="5400"/>
              </a:lnSpc>
            </a:pPr>
            <a:endParaRPr lang="en-US" sz="3000">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a:off x="-36214" y="0"/>
            <a:ext cx="6084446" cy="10287000"/>
            <a:chOff x="0" y="0"/>
            <a:chExt cx="8112595" cy="13716000"/>
          </a:xfrm>
        </p:grpSpPr>
        <p:sp>
          <p:nvSpPr>
            <p:cNvPr id="5" name="Freeform 5"/>
            <p:cNvSpPr/>
            <p:nvPr/>
          </p:nvSpPr>
          <p:spPr>
            <a:xfrm>
              <a:off x="0" y="0"/>
              <a:ext cx="8112633" cy="13716000"/>
            </a:xfrm>
            <a:custGeom>
              <a:avLst/>
              <a:gdLst/>
              <a:ahLst/>
              <a:cxnLst/>
              <a:rect l="l" t="t" r="r" b="b"/>
              <a:pathLst>
                <a:path w="8112633" h="13716000">
                  <a:moveTo>
                    <a:pt x="0" y="0"/>
                  </a:moveTo>
                  <a:lnTo>
                    <a:pt x="8112633" y="0"/>
                  </a:lnTo>
                  <a:lnTo>
                    <a:pt x="8112633" y="13716000"/>
                  </a:lnTo>
                  <a:lnTo>
                    <a:pt x="0" y="13716000"/>
                  </a:lnTo>
                  <a:close/>
                </a:path>
              </a:pathLst>
            </a:custGeom>
            <a:gradFill rotWithShape="1">
              <a:gsLst>
                <a:gs pos="0">
                  <a:srgbClr val="38EF7D">
                    <a:alpha val="100000"/>
                  </a:srgbClr>
                </a:gs>
                <a:gs pos="100000">
                  <a:srgbClr val="11998E">
                    <a:alpha val="100000"/>
                  </a:srgbClr>
                </a:gs>
              </a:gsLst>
              <a:lin ang="5400012"/>
            </a:gradFill>
            <a:ln w="12700">
              <a:solidFill>
                <a:srgbClr val="000000"/>
              </a:solidFill>
            </a:ln>
          </p:spPr>
          <p:txBody>
            <a:bodyPr/>
            <a:lstStyle/>
            <a:p>
              <a:endParaRPr lang="en-US"/>
            </a:p>
          </p:txBody>
        </p:sp>
      </p:grpSp>
      <p:grpSp>
        <p:nvGrpSpPr>
          <p:cNvPr id="6" name="Group 6"/>
          <p:cNvGrpSpPr/>
          <p:nvPr/>
        </p:nvGrpSpPr>
        <p:grpSpPr>
          <a:xfrm rot="-10800000">
            <a:off x="-46873" y="0"/>
            <a:ext cx="2707196" cy="10287000"/>
            <a:chOff x="0" y="0"/>
            <a:chExt cx="3609594" cy="13716000"/>
          </a:xfrm>
        </p:grpSpPr>
        <p:sp>
          <p:nvSpPr>
            <p:cNvPr id="7" name="Freeform 7"/>
            <p:cNvSpPr/>
            <p:nvPr/>
          </p:nvSpPr>
          <p:spPr>
            <a:xfrm flipH="1">
              <a:off x="0" y="0"/>
              <a:ext cx="3609594" cy="13716000"/>
            </a:xfrm>
            <a:custGeom>
              <a:avLst/>
              <a:gdLst/>
              <a:ahLst/>
              <a:cxnLst/>
              <a:rect l="l" t="t" r="r" b="b"/>
              <a:pathLst>
                <a:path w="3609594" h="13716000">
                  <a:moveTo>
                    <a:pt x="0" y="0"/>
                  </a:moveTo>
                  <a:lnTo>
                    <a:pt x="3609594" y="0"/>
                  </a:lnTo>
                  <a:lnTo>
                    <a:pt x="3609594" y="13716000"/>
                  </a:lnTo>
                  <a:lnTo>
                    <a:pt x="0" y="13716000"/>
                  </a:lnTo>
                  <a:close/>
                </a:path>
              </a:pathLst>
            </a:custGeom>
            <a:blipFill>
              <a:blip r:embed="rId2"/>
              <a:stretch>
                <a:fillRect l="-2907" r="-2907"/>
              </a:stretch>
            </a:blipFill>
          </p:spPr>
          <p:txBody>
            <a:bodyPr/>
            <a:lstStyle/>
            <a:p>
              <a:endParaRPr lang="en-US"/>
            </a:p>
          </p:txBody>
        </p:sp>
      </p:grpSp>
      <p:sp>
        <p:nvSpPr>
          <p:cNvPr id="8" name="TextBox 8"/>
          <p:cNvSpPr txBox="1"/>
          <p:nvPr/>
        </p:nvSpPr>
        <p:spPr>
          <a:xfrm rot="-5400000">
            <a:off x="-2614546" y="6739376"/>
            <a:ext cx="6076655" cy="426177"/>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FACULTY OF COMPUTER ENGINEERING</a:t>
            </a:r>
          </a:p>
        </p:txBody>
      </p:sp>
      <p:grpSp>
        <p:nvGrpSpPr>
          <p:cNvPr id="9" name="Group 9"/>
          <p:cNvGrpSpPr/>
          <p:nvPr/>
        </p:nvGrpSpPr>
        <p:grpSpPr>
          <a:xfrm>
            <a:off x="6719954" y="293294"/>
            <a:ext cx="4847911" cy="957891"/>
            <a:chOff x="0" y="0"/>
            <a:chExt cx="6463881" cy="1277188"/>
          </a:xfrm>
        </p:grpSpPr>
        <p:sp>
          <p:nvSpPr>
            <p:cNvPr id="10" name="Freeform 10"/>
            <p:cNvSpPr/>
            <p:nvPr/>
          </p:nvSpPr>
          <p:spPr>
            <a:xfrm>
              <a:off x="0" y="0"/>
              <a:ext cx="6463792" cy="1277112"/>
            </a:xfrm>
            <a:custGeom>
              <a:avLst/>
              <a:gdLst/>
              <a:ahLst/>
              <a:cxnLst/>
              <a:rect l="l" t="t" r="r" b="b"/>
              <a:pathLst>
                <a:path w="6463792" h="1277112">
                  <a:moveTo>
                    <a:pt x="0" y="638556"/>
                  </a:moveTo>
                  <a:cubicBezTo>
                    <a:pt x="0" y="285877"/>
                    <a:pt x="285877" y="0"/>
                    <a:pt x="638556" y="0"/>
                  </a:cubicBezTo>
                  <a:lnTo>
                    <a:pt x="5825236" y="0"/>
                  </a:lnTo>
                  <a:cubicBezTo>
                    <a:pt x="6177915" y="0"/>
                    <a:pt x="6463792" y="285877"/>
                    <a:pt x="6463792" y="638556"/>
                  </a:cubicBezTo>
                  <a:cubicBezTo>
                    <a:pt x="6463792" y="991235"/>
                    <a:pt x="6177915" y="1277112"/>
                    <a:pt x="5825236" y="1277112"/>
                  </a:cubicBezTo>
                  <a:lnTo>
                    <a:pt x="638556" y="1277112"/>
                  </a:lnTo>
                  <a:cubicBezTo>
                    <a:pt x="285877" y="1277239"/>
                    <a:pt x="0" y="991235"/>
                    <a:pt x="0" y="638556"/>
                  </a:cubicBezTo>
                  <a:close/>
                </a:path>
              </a:pathLst>
            </a:custGeom>
            <a:gradFill rotWithShape="1">
              <a:gsLst>
                <a:gs pos="0">
                  <a:srgbClr val="38EF7D">
                    <a:alpha val="100000"/>
                  </a:srgbClr>
                </a:gs>
                <a:gs pos="100000">
                  <a:srgbClr val="752AFF">
                    <a:alpha val="100000"/>
                  </a:srgbClr>
                </a:gs>
              </a:gsLst>
              <a:lin ang="2700006"/>
            </a:gradFill>
            <a:ln w="12700">
              <a:solidFill>
                <a:srgbClr val="000000"/>
              </a:solidFill>
            </a:ln>
          </p:spPr>
          <p:txBody>
            <a:bodyPr/>
            <a:lstStyle/>
            <a:p>
              <a:endParaRPr lang="en-US"/>
            </a:p>
          </p:txBody>
        </p:sp>
      </p:grpSp>
      <p:grpSp>
        <p:nvGrpSpPr>
          <p:cNvPr id="11" name="Group 11"/>
          <p:cNvGrpSpPr/>
          <p:nvPr/>
        </p:nvGrpSpPr>
        <p:grpSpPr>
          <a:xfrm>
            <a:off x="6807441" y="371332"/>
            <a:ext cx="4672908" cy="801710"/>
            <a:chOff x="0" y="0"/>
            <a:chExt cx="6230544" cy="1068946"/>
          </a:xfrm>
        </p:grpSpPr>
        <p:sp>
          <p:nvSpPr>
            <p:cNvPr id="12" name="Freeform 12"/>
            <p:cNvSpPr/>
            <p:nvPr/>
          </p:nvSpPr>
          <p:spPr>
            <a:xfrm>
              <a:off x="0" y="0"/>
              <a:ext cx="6230493" cy="1068832"/>
            </a:xfrm>
            <a:custGeom>
              <a:avLst/>
              <a:gdLst/>
              <a:ahLst/>
              <a:cxnLst/>
              <a:rect l="l" t="t" r="r" b="b"/>
              <a:pathLst>
                <a:path w="6230493" h="1068832">
                  <a:moveTo>
                    <a:pt x="0" y="534416"/>
                  </a:moveTo>
                  <a:cubicBezTo>
                    <a:pt x="0" y="239268"/>
                    <a:pt x="239268" y="0"/>
                    <a:pt x="534416" y="0"/>
                  </a:cubicBezTo>
                  <a:lnTo>
                    <a:pt x="5696077" y="0"/>
                  </a:lnTo>
                  <a:cubicBezTo>
                    <a:pt x="5991225" y="0"/>
                    <a:pt x="6230493" y="239268"/>
                    <a:pt x="6230493" y="534416"/>
                  </a:cubicBezTo>
                  <a:cubicBezTo>
                    <a:pt x="6230493" y="829564"/>
                    <a:pt x="5991225" y="1068832"/>
                    <a:pt x="5696077" y="1068832"/>
                  </a:cubicBezTo>
                  <a:lnTo>
                    <a:pt x="534416" y="1068832"/>
                  </a:lnTo>
                  <a:cubicBezTo>
                    <a:pt x="239268" y="1068959"/>
                    <a:pt x="0" y="829691"/>
                    <a:pt x="0" y="534416"/>
                  </a:cubicBezTo>
                  <a:close/>
                </a:path>
              </a:pathLst>
            </a:custGeom>
            <a:solidFill>
              <a:srgbClr val="FFFFFF"/>
            </a:solidFill>
            <a:ln w="12700">
              <a:solidFill>
                <a:srgbClr val="000000"/>
              </a:solidFill>
            </a:ln>
          </p:spPr>
          <p:txBody>
            <a:bodyPr/>
            <a:lstStyle/>
            <a:p>
              <a:endParaRPr lang="en-US"/>
            </a:p>
          </p:txBody>
        </p:sp>
      </p:grpSp>
      <p:sp>
        <p:nvSpPr>
          <p:cNvPr id="13" name="Freeform 13" descr="Icon  Description automatically generated with medium confidence"/>
          <p:cNvSpPr/>
          <p:nvPr/>
        </p:nvSpPr>
        <p:spPr>
          <a:xfrm>
            <a:off x="9436418" y="197910"/>
            <a:ext cx="1163307" cy="1152582"/>
          </a:xfrm>
          <a:custGeom>
            <a:avLst/>
            <a:gdLst/>
            <a:ahLst/>
            <a:cxnLst/>
            <a:rect l="l" t="t" r="r" b="b"/>
            <a:pathLst>
              <a:path w="1163307" h="1152582">
                <a:moveTo>
                  <a:pt x="0" y="0"/>
                </a:moveTo>
                <a:lnTo>
                  <a:pt x="1163307" y="0"/>
                </a:lnTo>
                <a:lnTo>
                  <a:pt x="1163307" y="1152583"/>
                </a:lnTo>
                <a:lnTo>
                  <a:pt x="0" y="1152583"/>
                </a:lnTo>
                <a:lnTo>
                  <a:pt x="0" y="0"/>
                </a:lnTo>
                <a:close/>
              </a:path>
            </a:pathLst>
          </a:custGeom>
          <a:blipFill>
            <a:blip r:embed="rId3"/>
            <a:stretch>
              <a:fillRect r="-149"/>
            </a:stretch>
          </a:blipFill>
        </p:spPr>
        <p:txBody>
          <a:bodyPr/>
          <a:lstStyle/>
          <a:p>
            <a:endParaRPr lang="en-US"/>
          </a:p>
        </p:txBody>
      </p:sp>
      <p:sp>
        <p:nvSpPr>
          <p:cNvPr id="14" name="Freeform 14" descr="A picture containing clipart, vector graphics  Description automatically generated"/>
          <p:cNvSpPr/>
          <p:nvPr/>
        </p:nvSpPr>
        <p:spPr>
          <a:xfrm>
            <a:off x="7688228" y="233439"/>
            <a:ext cx="1307506" cy="1081516"/>
          </a:xfrm>
          <a:custGeom>
            <a:avLst/>
            <a:gdLst/>
            <a:ahLst/>
            <a:cxnLst/>
            <a:rect l="l" t="t" r="r" b="b"/>
            <a:pathLst>
              <a:path w="1307506" h="1081516">
                <a:moveTo>
                  <a:pt x="0" y="0"/>
                </a:moveTo>
                <a:lnTo>
                  <a:pt x="1307506" y="0"/>
                </a:lnTo>
                <a:lnTo>
                  <a:pt x="1307506" y="1081516"/>
                </a:lnTo>
                <a:lnTo>
                  <a:pt x="0" y="1081516"/>
                </a:lnTo>
                <a:lnTo>
                  <a:pt x="0" y="0"/>
                </a:lnTo>
                <a:close/>
              </a:path>
            </a:pathLst>
          </a:custGeom>
          <a:blipFill>
            <a:blip r:embed="rId4"/>
            <a:stretch>
              <a:fillRect b="-150"/>
            </a:stretch>
          </a:blipFill>
        </p:spPr>
        <p:txBody>
          <a:bodyPr/>
          <a:lstStyle/>
          <a:p>
            <a:endParaRPr lang="en-US"/>
          </a:p>
        </p:txBody>
      </p:sp>
      <p:grpSp>
        <p:nvGrpSpPr>
          <p:cNvPr id="15" name="Group 15"/>
          <p:cNvGrpSpPr/>
          <p:nvPr/>
        </p:nvGrpSpPr>
        <p:grpSpPr>
          <a:xfrm>
            <a:off x="17262481" y="364607"/>
            <a:ext cx="819236" cy="819236"/>
            <a:chOff x="0" y="0"/>
            <a:chExt cx="1092314" cy="109231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852"/>
                    <a:pt x="0" y="546100"/>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7" name="Group 17"/>
          <p:cNvGrpSpPr/>
          <p:nvPr/>
        </p:nvGrpSpPr>
        <p:grpSpPr>
          <a:xfrm>
            <a:off x="17486605" y="588731"/>
            <a:ext cx="370732" cy="370732"/>
            <a:chOff x="0" y="0"/>
            <a:chExt cx="494309" cy="494309"/>
          </a:xfrm>
        </p:grpSpPr>
        <p:sp>
          <p:nvSpPr>
            <p:cNvPr id="18" name="Freeform 18"/>
            <p:cNvSpPr/>
            <p:nvPr/>
          </p:nvSpPr>
          <p:spPr>
            <a:xfrm>
              <a:off x="0" y="0"/>
              <a:ext cx="494284" cy="494284"/>
            </a:xfrm>
            <a:custGeom>
              <a:avLst/>
              <a:gdLst/>
              <a:ahLst/>
              <a:cxnLst/>
              <a:rect l="l" t="t" r="r" b="b"/>
              <a:pathLst>
                <a:path w="494284" h="494284">
                  <a:moveTo>
                    <a:pt x="0" y="247142"/>
                  </a:moveTo>
                  <a:cubicBezTo>
                    <a:pt x="0" y="110617"/>
                    <a:pt x="110617" y="0"/>
                    <a:pt x="247142" y="0"/>
                  </a:cubicBezTo>
                  <a:cubicBezTo>
                    <a:pt x="383667" y="0"/>
                    <a:pt x="494284" y="110617"/>
                    <a:pt x="494284" y="247142"/>
                  </a:cubicBezTo>
                  <a:cubicBezTo>
                    <a:pt x="494284" y="383667"/>
                    <a:pt x="383667" y="494284"/>
                    <a:pt x="247142" y="494284"/>
                  </a:cubicBezTo>
                  <a:cubicBezTo>
                    <a:pt x="110617" y="494284"/>
                    <a:pt x="0" y="383667"/>
                    <a:pt x="0" y="247142"/>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9" name="Group 19"/>
          <p:cNvGrpSpPr/>
          <p:nvPr/>
        </p:nvGrpSpPr>
        <p:grpSpPr>
          <a:xfrm>
            <a:off x="1705232" y="2175643"/>
            <a:ext cx="15315752" cy="6434547"/>
            <a:chOff x="0" y="0"/>
            <a:chExt cx="20421003" cy="8579396"/>
          </a:xfrm>
        </p:grpSpPr>
        <p:sp>
          <p:nvSpPr>
            <p:cNvPr id="20" name="Freeform 20"/>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blipFill>
              <a:blip r:embed="rId5"/>
              <a:stretch>
                <a:fillRect l="-190" r="-190" b="1"/>
              </a:stretch>
            </a:blipFill>
          </p:spPr>
          <p:txBody>
            <a:bodyPr/>
            <a:lstStyle/>
            <a:p>
              <a:endParaRPr lang="en-US"/>
            </a:p>
          </p:txBody>
        </p:sp>
      </p:grpSp>
      <p:grpSp>
        <p:nvGrpSpPr>
          <p:cNvPr id="21" name="Group 21"/>
          <p:cNvGrpSpPr/>
          <p:nvPr/>
        </p:nvGrpSpPr>
        <p:grpSpPr>
          <a:xfrm>
            <a:off x="1705232" y="2175643"/>
            <a:ext cx="15315752" cy="6434547"/>
            <a:chOff x="0" y="0"/>
            <a:chExt cx="20421003" cy="8579396"/>
          </a:xfrm>
        </p:grpSpPr>
        <p:sp>
          <p:nvSpPr>
            <p:cNvPr id="22" name="Freeform 22"/>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gradFill rotWithShape="1">
              <a:gsLst>
                <a:gs pos="0">
                  <a:srgbClr val="38EF7D">
                    <a:alpha val="40000"/>
                  </a:srgbClr>
                </a:gs>
                <a:gs pos="100000">
                  <a:srgbClr val="11998E">
                    <a:alpha val="40000"/>
                  </a:srgbClr>
                </a:gs>
              </a:gsLst>
              <a:lin ang="2700006"/>
            </a:gradFill>
            <a:ln w="12700">
              <a:solidFill>
                <a:srgbClr val="000000"/>
              </a:solidFill>
            </a:ln>
          </p:spPr>
          <p:txBody>
            <a:bodyPr/>
            <a:lstStyle/>
            <a:p>
              <a:endParaRPr lang="en-US"/>
            </a:p>
          </p:txBody>
        </p:sp>
      </p:grpSp>
      <p:grpSp>
        <p:nvGrpSpPr>
          <p:cNvPr id="23" name="Group 23"/>
          <p:cNvGrpSpPr/>
          <p:nvPr/>
        </p:nvGrpSpPr>
        <p:grpSpPr>
          <a:xfrm>
            <a:off x="0" y="2124"/>
            <a:ext cx="18291715" cy="10295487"/>
            <a:chOff x="0" y="0"/>
            <a:chExt cx="24388953" cy="13727316"/>
          </a:xfrm>
        </p:grpSpPr>
        <p:sp>
          <p:nvSpPr>
            <p:cNvPr id="24" name="Freeform 2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5" name="Group 25"/>
          <p:cNvGrpSpPr/>
          <p:nvPr/>
        </p:nvGrpSpPr>
        <p:grpSpPr>
          <a:xfrm>
            <a:off x="15614542" y="498424"/>
            <a:ext cx="4114800" cy="547649"/>
            <a:chOff x="0" y="0"/>
            <a:chExt cx="5486400" cy="730199"/>
          </a:xfrm>
        </p:grpSpPr>
        <p:sp>
          <p:nvSpPr>
            <p:cNvPr id="26" name="Freeform 26"/>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7" name="TextBox 27"/>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8" name="TextBox 28"/>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9" name="TextBox 29"/>
          <p:cNvSpPr txBox="1"/>
          <p:nvPr/>
        </p:nvSpPr>
        <p:spPr>
          <a:xfrm>
            <a:off x="4953000" y="2140106"/>
            <a:ext cx="7048765" cy="1930411"/>
          </a:xfrm>
          <a:prstGeom prst="rect">
            <a:avLst/>
          </a:prstGeom>
        </p:spPr>
        <p:txBody>
          <a:bodyPr lIns="0" tIns="0" rIns="0" bIns="0" rtlCol="0" anchor="t">
            <a:spAutoFit/>
          </a:bodyPr>
          <a:lstStyle/>
          <a:p>
            <a:pPr algn="ctr">
              <a:lnSpc>
                <a:spcPts val="15399"/>
              </a:lnSpc>
            </a:pPr>
            <a:r>
              <a:rPr lang="en-US" sz="10999" b="1" dirty="0">
                <a:solidFill>
                  <a:srgbClr val="FFFFFF"/>
                </a:solidFill>
                <a:latin typeface="Times New Roman Bold"/>
                <a:ea typeface="Times New Roman Bold"/>
                <a:cs typeface="Times New Roman Bold"/>
                <a:sym typeface="Times New Roman Bold"/>
              </a:rPr>
              <a:t>Video demo</a:t>
            </a:r>
          </a:p>
        </p:txBody>
      </p:sp>
      <p:sp>
        <p:nvSpPr>
          <p:cNvPr id="30" name="TextBox 29">
            <a:extLst>
              <a:ext uri="{FF2B5EF4-FFF2-40B4-BE49-F238E27FC236}">
                <a16:creationId xmlns:a16="http://schemas.microsoft.com/office/drawing/2014/main" id="{9AD7DE7F-DA57-E6D0-B76A-6AD0A78D3133}"/>
              </a:ext>
            </a:extLst>
          </p:cNvPr>
          <p:cNvSpPr txBox="1"/>
          <p:nvPr/>
        </p:nvSpPr>
        <p:spPr>
          <a:xfrm>
            <a:off x="5181600" y="4838700"/>
            <a:ext cx="7391400" cy="707886"/>
          </a:xfrm>
          <a:prstGeom prst="rect">
            <a:avLst/>
          </a:prstGeom>
          <a:noFill/>
        </p:spPr>
        <p:txBody>
          <a:bodyPr wrap="square" rtlCol="0">
            <a:spAutoFit/>
          </a:bodyPr>
          <a:lstStyle/>
          <a:p>
            <a:r>
              <a:rPr lang="en-US" sz="4000" u="sng"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Video Demo - </a:t>
            </a:r>
            <a:r>
              <a:rPr lang="en-US" sz="4000" u="sng" dirty="0" err="1">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Nhóm</a:t>
            </a:r>
            <a:r>
              <a:rPr lang="en-US" sz="4000" u="sng"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21</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88"/>
            <a:chOff x="0" y="0"/>
            <a:chExt cx="5486400" cy="730250"/>
          </a:xfrm>
        </p:grpSpPr>
        <p:sp>
          <p:nvSpPr>
            <p:cNvPr id="21" name="Freeform 21"/>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75"/>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5261565" y="4239454"/>
            <a:ext cx="2837097" cy="2837097"/>
          </a:xfrm>
          <a:custGeom>
            <a:avLst/>
            <a:gdLst/>
            <a:ahLst/>
            <a:cxnLst/>
            <a:rect l="l" t="t" r="r" b="b"/>
            <a:pathLst>
              <a:path w="2837097" h="2837097">
                <a:moveTo>
                  <a:pt x="0" y="0"/>
                </a:moveTo>
                <a:lnTo>
                  <a:pt x="2837097" y="0"/>
                </a:lnTo>
                <a:lnTo>
                  <a:pt x="2837097" y="2837097"/>
                </a:lnTo>
                <a:lnTo>
                  <a:pt x="0" y="2837097"/>
                </a:lnTo>
                <a:lnTo>
                  <a:pt x="0" y="0"/>
                </a:lnTo>
                <a:close/>
              </a:path>
            </a:pathLst>
          </a:custGeom>
          <a:blipFill>
            <a:blip r:embed="rId4"/>
            <a:stretch>
              <a:fillRect/>
            </a:stretch>
          </a:blipFill>
        </p:spPr>
        <p:txBody>
          <a:bodyPr/>
          <a:lstStyle/>
          <a:p>
            <a:endParaRPr lang="en-US"/>
          </a:p>
        </p:txBody>
      </p:sp>
      <p:grpSp>
        <p:nvGrpSpPr>
          <p:cNvPr id="24" name="Group 24"/>
          <p:cNvGrpSpPr/>
          <p:nvPr/>
        </p:nvGrpSpPr>
        <p:grpSpPr>
          <a:xfrm>
            <a:off x="6682778" y="3724408"/>
            <a:ext cx="567785" cy="561937"/>
            <a:chOff x="0" y="0"/>
            <a:chExt cx="757047" cy="749249"/>
          </a:xfrm>
        </p:grpSpPr>
        <p:sp>
          <p:nvSpPr>
            <p:cNvPr id="25" name="Freeform 25"/>
            <p:cNvSpPr/>
            <p:nvPr/>
          </p:nvSpPr>
          <p:spPr>
            <a:xfrm>
              <a:off x="9525" y="9525"/>
              <a:ext cx="737997" cy="730250"/>
            </a:xfrm>
            <a:custGeom>
              <a:avLst/>
              <a:gdLst/>
              <a:ahLst/>
              <a:cxnLst/>
              <a:rect l="l" t="t" r="r" b="b"/>
              <a:pathLst>
                <a:path w="737997" h="730250">
                  <a:moveTo>
                    <a:pt x="0" y="182499"/>
                  </a:moveTo>
                  <a:lnTo>
                    <a:pt x="372745" y="182499"/>
                  </a:lnTo>
                  <a:lnTo>
                    <a:pt x="372745" y="0"/>
                  </a:lnTo>
                  <a:lnTo>
                    <a:pt x="737997" y="365125"/>
                  </a:lnTo>
                  <a:lnTo>
                    <a:pt x="372745" y="730250"/>
                  </a:lnTo>
                  <a:lnTo>
                    <a:pt x="372745" y="547624"/>
                  </a:lnTo>
                  <a:lnTo>
                    <a:pt x="0" y="547624"/>
                  </a:lnTo>
                  <a:close/>
                </a:path>
              </a:pathLst>
            </a:custGeom>
            <a:solidFill>
              <a:srgbClr val="FCECD0"/>
            </a:solidFill>
            <a:ln w="12700">
              <a:solidFill>
                <a:srgbClr val="000000"/>
              </a:solidFill>
            </a:ln>
          </p:spPr>
          <p:txBody>
            <a:bodyPr/>
            <a:lstStyle/>
            <a:p>
              <a:endParaRPr lang="en-US"/>
            </a:p>
          </p:txBody>
        </p:sp>
        <p:sp>
          <p:nvSpPr>
            <p:cNvPr id="26" name="Freeform 26"/>
            <p:cNvSpPr/>
            <p:nvPr/>
          </p:nvSpPr>
          <p:spPr>
            <a:xfrm>
              <a:off x="0" y="75"/>
              <a:ext cx="757047" cy="749206"/>
            </a:xfrm>
            <a:custGeom>
              <a:avLst/>
              <a:gdLst/>
              <a:ahLst/>
              <a:cxnLst/>
              <a:rect l="l" t="t" r="r" b="b"/>
              <a:pathLst>
                <a:path w="757047" h="749206">
                  <a:moveTo>
                    <a:pt x="9525" y="182424"/>
                  </a:moveTo>
                  <a:lnTo>
                    <a:pt x="382270" y="182424"/>
                  </a:lnTo>
                  <a:lnTo>
                    <a:pt x="382270" y="191949"/>
                  </a:lnTo>
                  <a:lnTo>
                    <a:pt x="372745" y="191949"/>
                  </a:lnTo>
                  <a:lnTo>
                    <a:pt x="372745" y="9450"/>
                  </a:lnTo>
                  <a:cubicBezTo>
                    <a:pt x="372745" y="5640"/>
                    <a:pt x="375031" y="2084"/>
                    <a:pt x="378587" y="687"/>
                  </a:cubicBezTo>
                  <a:cubicBezTo>
                    <a:pt x="382143" y="-710"/>
                    <a:pt x="386207" y="52"/>
                    <a:pt x="389001" y="2719"/>
                  </a:cubicBezTo>
                  <a:lnTo>
                    <a:pt x="754253" y="367844"/>
                  </a:lnTo>
                  <a:cubicBezTo>
                    <a:pt x="756031" y="369622"/>
                    <a:pt x="757047" y="372035"/>
                    <a:pt x="757047" y="374575"/>
                  </a:cubicBezTo>
                  <a:cubicBezTo>
                    <a:pt x="757047" y="377115"/>
                    <a:pt x="756031" y="379528"/>
                    <a:pt x="754253" y="381306"/>
                  </a:cubicBezTo>
                  <a:lnTo>
                    <a:pt x="389001" y="746431"/>
                  </a:lnTo>
                  <a:cubicBezTo>
                    <a:pt x="386334" y="749098"/>
                    <a:pt x="382143" y="749987"/>
                    <a:pt x="378587" y="748463"/>
                  </a:cubicBezTo>
                  <a:cubicBezTo>
                    <a:pt x="375031" y="746939"/>
                    <a:pt x="372745" y="743510"/>
                    <a:pt x="372745" y="739700"/>
                  </a:cubicBezTo>
                  <a:lnTo>
                    <a:pt x="372745" y="557074"/>
                  </a:lnTo>
                  <a:lnTo>
                    <a:pt x="382270" y="557074"/>
                  </a:lnTo>
                  <a:lnTo>
                    <a:pt x="382270" y="566599"/>
                  </a:lnTo>
                  <a:lnTo>
                    <a:pt x="9525" y="566599"/>
                  </a:lnTo>
                  <a:cubicBezTo>
                    <a:pt x="4318" y="566599"/>
                    <a:pt x="0" y="562281"/>
                    <a:pt x="0" y="557074"/>
                  </a:cubicBezTo>
                  <a:lnTo>
                    <a:pt x="0" y="191949"/>
                  </a:lnTo>
                  <a:cubicBezTo>
                    <a:pt x="0" y="186742"/>
                    <a:pt x="4318" y="182424"/>
                    <a:pt x="9525" y="182424"/>
                  </a:cubicBezTo>
                  <a:moveTo>
                    <a:pt x="9525" y="201474"/>
                  </a:moveTo>
                  <a:lnTo>
                    <a:pt x="9525" y="191949"/>
                  </a:lnTo>
                  <a:lnTo>
                    <a:pt x="19050" y="191949"/>
                  </a:lnTo>
                  <a:lnTo>
                    <a:pt x="19050" y="557074"/>
                  </a:lnTo>
                  <a:lnTo>
                    <a:pt x="9525" y="557074"/>
                  </a:lnTo>
                  <a:lnTo>
                    <a:pt x="9525" y="547549"/>
                  </a:lnTo>
                  <a:lnTo>
                    <a:pt x="382270" y="547549"/>
                  </a:lnTo>
                  <a:cubicBezTo>
                    <a:pt x="387477" y="547549"/>
                    <a:pt x="391795" y="551867"/>
                    <a:pt x="391795" y="557074"/>
                  </a:cubicBezTo>
                  <a:lnTo>
                    <a:pt x="391795" y="739700"/>
                  </a:lnTo>
                  <a:lnTo>
                    <a:pt x="382270" y="739700"/>
                  </a:lnTo>
                  <a:lnTo>
                    <a:pt x="375539" y="732969"/>
                  </a:lnTo>
                  <a:lnTo>
                    <a:pt x="740791" y="367844"/>
                  </a:lnTo>
                  <a:lnTo>
                    <a:pt x="747522" y="374575"/>
                  </a:lnTo>
                  <a:lnTo>
                    <a:pt x="740791" y="381306"/>
                  </a:lnTo>
                  <a:lnTo>
                    <a:pt x="375539" y="16181"/>
                  </a:lnTo>
                  <a:lnTo>
                    <a:pt x="382270" y="9450"/>
                  </a:lnTo>
                  <a:lnTo>
                    <a:pt x="391795" y="9450"/>
                  </a:lnTo>
                  <a:lnTo>
                    <a:pt x="391795" y="191949"/>
                  </a:lnTo>
                  <a:cubicBezTo>
                    <a:pt x="391795" y="197156"/>
                    <a:pt x="387477" y="201474"/>
                    <a:pt x="382270" y="201474"/>
                  </a:cubicBezTo>
                  <a:lnTo>
                    <a:pt x="9525" y="201474"/>
                  </a:lnTo>
                  <a:close/>
                </a:path>
              </a:pathLst>
            </a:custGeom>
            <a:solidFill>
              <a:srgbClr val="073B3A"/>
            </a:solidFill>
            <a:ln w="12700">
              <a:solidFill>
                <a:srgbClr val="000000"/>
              </a:solidFill>
            </a:ln>
          </p:spPr>
          <p:txBody>
            <a:bodyPr/>
            <a:lstStyle/>
            <a:p>
              <a:endParaRPr lang="en-US"/>
            </a:p>
          </p:txBody>
        </p:sp>
      </p:grpSp>
      <p:grpSp>
        <p:nvGrpSpPr>
          <p:cNvPr id="27" name="Group 27"/>
          <p:cNvGrpSpPr/>
          <p:nvPr/>
        </p:nvGrpSpPr>
        <p:grpSpPr>
          <a:xfrm>
            <a:off x="6682778" y="7466047"/>
            <a:ext cx="567785" cy="561937"/>
            <a:chOff x="0" y="0"/>
            <a:chExt cx="757047" cy="749249"/>
          </a:xfrm>
        </p:grpSpPr>
        <p:sp>
          <p:nvSpPr>
            <p:cNvPr id="28" name="Freeform 28"/>
            <p:cNvSpPr/>
            <p:nvPr/>
          </p:nvSpPr>
          <p:spPr>
            <a:xfrm>
              <a:off x="9525" y="9525"/>
              <a:ext cx="737997" cy="730250"/>
            </a:xfrm>
            <a:custGeom>
              <a:avLst/>
              <a:gdLst/>
              <a:ahLst/>
              <a:cxnLst/>
              <a:rect l="l" t="t" r="r" b="b"/>
              <a:pathLst>
                <a:path w="737997" h="730250">
                  <a:moveTo>
                    <a:pt x="0" y="182499"/>
                  </a:moveTo>
                  <a:lnTo>
                    <a:pt x="372745" y="182499"/>
                  </a:lnTo>
                  <a:lnTo>
                    <a:pt x="372745" y="0"/>
                  </a:lnTo>
                  <a:lnTo>
                    <a:pt x="737997" y="365125"/>
                  </a:lnTo>
                  <a:lnTo>
                    <a:pt x="372745" y="730250"/>
                  </a:lnTo>
                  <a:lnTo>
                    <a:pt x="372745" y="547624"/>
                  </a:lnTo>
                  <a:lnTo>
                    <a:pt x="0" y="547624"/>
                  </a:lnTo>
                  <a:close/>
                </a:path>
              </a:pathLst>
            </a:custGeom>
            <a:solidFill>
              <a:srgbClr val="FCECD0"/>
            </a:solidFill>
            <a:ln w="12700">
              <a:solidFill>
                <a:srgbClr val="000000"/>
              </a:solidFill>
            </a:ln>
          </p:spPr>
          <p:txBody>
            <a:bodyPr/>
            <a:lstStyle/>
            <a:p>
              <a:endParaRPr lang="en-US"/>
            </a:p>
          </p:txBody>
        </p:sp>
        <p:sp>
          <p:nvSpPr>
            <p:cNvPr id="29" name="Freeform 29"/>
            <p:cNvSpPr/>
            <p:nvPr/>
          </p:nvSpPr>
          <p:spPr>
            <a:xfrm>
              <a:off x="0" y="75"/>
              <a:ext cx="757047" cy="749206"/>
            </a:xfrm>
            <a:custGeom>
              <a:avLst/>
              <a:gdLst/>
              <a:ahLst/>
              <a:cxnLst/>
              <a:rect l="l" t="t" r="r" b="b"/>
              <a:pathLst>
                <a:path w="757047" h="749206">
                  <a:moveTo>
                    <a:pt x="9525" y="182424"/>
                  </a:moveTo>
                  <a:lnTo>
                    <a:pt x="382270" y="182424"/>
                  </a:lnTo>
                  <a:lnTo>
                    <a:pt x="382270" y="191949"/>
                  </a:lnTo>
                  <a:lnTo>
                    <a:pt x="372745" y="191949"/>
                  </a:lnTo>
                  <a:lnTo>
                    <a:pt x="372745" y="9450"/>
                  </a:lnTo>
                  <a:cubicBezTo>
                    <a:pt x="372745" y="5640"/>
                    <a:pt x="375031" y="2084"/>
                    <a:pt x="378587" y="687"/>
                  </a:cubicBezTo>
                  <a:cubicBezTo>
                    <a:pt x="382143" y="-710"/>
                    <a:pt x="386207" y="52"/>
                    <a:pt x="389001" y="2719"/>
                  </a:cubicBezTo>
                  <a:lnTo>
                    <a:pt x="754253" y="367844"/>
                  </a:lnTo>
                  <a:cubicBezTo>
                    <a:pt x="756031" y="369622"/>
                    <a:pt x="757047" y="372035"/>
                    <a:pt x="757047" y="374575"/>
                  </a:cubicBezTo>
                  <a:cubicBezTo>
                    <a:pt x="757047" y="377115"/>
                    <a:pt x="756031" y="379528"/>
                    <a:pt x="754253" y="381306"/>
                  </a:cubicBezTo>
                  <a:lnTo>
                    <a:pt x="389001" y="746431"/>
                  </a:lnTo>
                  <a:cubicBezTo>
                    <a:pt x="386334" y="749098"/>
                    <a:pt x="382143" y="749987"/>
                    <a:pt x="378587" y="748463"/>
                  </a:cubicBezTo>
                  <a:cubicBezTo>
                    <a:pt x="375031" y="746939"/>
                    <a:pt x="372745" y="743510"/>
                    <a:pt x="372745" y="739700"/>
                  </a:cubicBezTo>
                  <a:lnTo>
                    <a:pt x="372745" y="557074"/>
                  </a:lnTo>
                  <a:lnTo>
                    <a:pt x="382270" y="557074"/>
                  </a:lnTo>
                  <a:lnTo>
                    <a:pt x="382270" y="566599"/>
                  </a:lnTo>
                  <a:lnTo>
                    <a:pt x="9525" y="566599"/>
                  </a:lnTo>
                  <a:cubicBezTo>
                    <a:pt x="4318" y="566599"/>
                    <a:pt x="0" y="562281"/>
                    <a:pt x="0" y="557074"/>
                  </a:cubicBezTo>
                  <a:lnTo>
                    <a:pt x="0" y="191949"/>
                  </a:lnTo>
                  <a:cubicBezTo>
                    <a:pt x="0" y="186742"/>
                    <a:pt x="4318" y="182424"/>
                    <a:pt x="9525" y="182424"/>
                  </a:cubicBezTo>
                  <a:moveTo>
                    <a:pt x="9525" y="201474"/>
                  </a:moveTo>
                  <a:lnTo>
                    <a:pt x="9525" y="191949"/>
                  </a:lnTo>
                  <a:lnTo>
                    <a:pt x="19050" y="191949"/>
                  </a:lnTo>
                  <a:lnTo>
                    <a:pt x="19050" y="557074"/>
                  </a:lnTo>
                  <a:lnTo>
                    <a:pt x="9525" y="557074"/>
                  </a:lnTo>
                  <a:lnTo>
                    <a:pt x="9525" y="547549"/>
                  </a:lnTo>
                  <a:lnTo>
                    <a:pt x="382270" y="547549"/>
                  </a:lnTo>
                  <a:cubicBezTo>
                    <a:pt x="387477" y="547549"/>
                    <a:pt x="391795" y="551867"/>
                    <a:pt x="391795" y="557074"/>
                  </a:cubicBezTo>
                  <a:lnTo>
                    <a:pt x="391795" y="739700"/>
                  </a:lnTo>
                  <a:lnTo>
                    <a:pt x="382270" y="739700"/>
                  </a:lnTo>
                  <a:lnTo>
                    <a:pt x="375539" y="732969"/>
                  </a:lnTo>
                  <a:lnTo>
                    <a:pt x="740791" y="367844"/>
                  </a:lnTo>
                  <a:lnTo>
                    <a:pt x="747522" y="374575"/>
                  </a:lnTo>
                  <a:lnTo>
                    <a:pt x="740791" y="381306"/>
                  </a:lnTo>
                  <a:lnTo>
                    <a:pt x="375539" y="16181"/>
                  </a:lnTo>
                  <a:lnTo>
                    <a:pt x="382270" y="9450"/>
                  </a:lnTo>
                  <a:lnTo>
                    <a:pt x="391795" y="9450"/>
                  </a:lnTo>
                  <a:lnTo>
                    <a:pt x="391795" y="191949"/>
                  </a:lnTo>
                  <a:cubicBezTo>
                    <a:pt x="391795" y="197156"/>
                    <a:pt x="387477" y="201474"/>
                    <a:pt x="382270" y="201474"/>
                  </a:cubicBezTo>
                  <a:lnTo>
                    <a:pt x="9525" y="201474"/>
                  </a:lnTo>
                  <a:close/>
                </a:path>
              </a:pathLst>
            </a:custGeom>
            <a:solidFill>
              <a:srgbClr val="073B3A"/>
            </a:solidFill>
            <a:ln w="12700">
              <a:solidFill>
                <a:srgbClr val="000000"/>
              </a:solidFill>
            </a:ln>
          </p:spPr>
          <p:txBody>
            <a:bodyPr/>
            <a:lstStyle/>
            <a:p>
              <a:endParaRPr lang="en-US"/>
            </a:p>
          </p:txBody>
        </p:sp>
      </p:grpSp>
      <p:sp>
        <p:nvSpPr>
          <p:cNvPr id="30" name="Freeform 30"/>
          <p:cNvSpPr/>
          <p:nvPr/>
        </p:nvSpPr>
        <p:spPr>
          <a:xfrm>
            <a:off x="1304925" y="6010090"/>
            <a:ext cx="5015903" cy="3341845"/>
          </a:xfrm>
          <a:custGeom>
            <a:avLst/>
            <a:gdLst/>
            <a:ahLst/>
            <a:cxnLst/>
            <a:rect l="l" t="t" r="r" b="b"/>
            <a:pathLst>
              <a:path w="5015903" h="3341845">
                <a:moveTo>
                  <a:pt x="0" y="0"/>
                </a:moveTo>
                <a:lnTo>
                  <a:pt x="5015903" y="0"/>
                </a:lnTo>
                <a:lnTo>
                  <a:pt x="5015903" y="3341845"/>
                </a:lnTo>
                <a:lnTo>
                  <a:pt x="0" y="3341845"/>
                </a:lnTo>
                <a:lnTo>
                  <a:pt x="0" y="0"/>
                </a:lnTo>
                <a:close/>
              </a:path>
            </a:pathLst>
          </a:custGeom>
          <a:blipFill>
            <a:blip r:embed="rId5"/>
            <a:stretch>
              <a:fillRect/>
            </a:stretch>
          </a:blipFill>
        </p:spPr>
        <p:txBody>
          <a:bodyPr/>
          <a:lstStyle/>
          <a:p>
            <a:endParaRPr lang="en-US"/>
          </a:p>
        </p:txBody>
      </p:sp>
      <p:sp>
        <p:nvSpPr>
          <p:cNvPr id="31" name="Freeform 31"/>
          <p:cNvSpPr/>
          <p:nvPr/>
        </p:nvSpPr>
        <p:spPr>
          <a:xfrm>
            <a:off x="1304925" y="2147944"/>
            <a:ext cx="5015903" cy="3630260"/>
          </a:xfrm>
          <a:custGeom>
            <a:avLst/>
            <a:gdLst/>
            <a:ahLst/>
            <a:cxnLst/>
            <a:rect l="l" t="t" r="r" b="b"/>
            <a:pathLst>
              <a:path w="5015903" h="3630260">
                <a:moveTo>
                  <a:pt x="0" y="0"/>
                </a:moveTo>
                <a:lnTo>
                  <a:pt x="5015903" y="0"/>
                </a:lnTo>
                <a:lnTo>
                  <a:pt x="5015903" y="3630260"/>
                </a:lnTo>
                <a:lnTo>
                  <a:pt x="0" y="3630260"/>
                </a:lnTo>
                <a:lnTo>
                  <a:pt x="0" y="0"/>
                </a:lnTo>
                <a:close/>
              </a:path>
            </a:pathLst>
          </a:custGeom>
          <a:blipFill>
            <a:blip r:embed="rId6"/>
            <a:stretch>
              <a:fillRect/>
            </a:stretch>
          </a:blipFill>
        </p:spPr>
        <p:txBody>
          <a:bodyPr/>
          <a:lstStyle/>
          <a:p>
            <a:endParaRPr lang="en-US"/>
          </a:p>
        </p:txBody>
      </p:sp>
      <p:sp>
        <p:nvSpPr>
          <p:cNvPr id="32" name="TextBox 3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33" name="TextBox 33"/>
          <p:cNvSpPr txBox="1"/>
          <p:nvPr/>
        </p:nvSpPr>
        <p:spPr>
          <a:xfrm>
            <a:off x="7334774" y="3206591"/>
            <a:ext cx="7567498" cy="1397508"/>
          </a:xfrm>
          <a:prstGeom prst="rect">
            <a:avLst/>
          </a:prstGeom>
        </p:spPr>
        <p:txBody>
          <a:bodyPr lIns="0" tIns="0" rIns="0" bIns="0" rtlCol="0" anchor="t">
            <a:spAutoFit/>
          </a:bodyPr>
          <a:lstStyle/>
          <a:p>
            <a:pPr algn="just">
              <a:lnSpc>
                <a:spcPts val="5616"/>
              </a:lnSpc>
            </a:pPr>
            <a:r>
              <a:rPr lang="en-US" sz="3600">
                <a:solidFill>
                  <a:srgbClr val="000000"/>
                </a:solidFill>
                <a:latin typeface="Times New Roman"/>
                <a:ea typeface="Times New Roman"/>
                <a:cs typeface="Times New Roman"/>
                <a:sym typeface="Times New Roman"/>
              </a:rPr>
              <a:t>Mức độ bảo mật thấp, quên hay làm rơi chìa, bất tiện khi có nhiều thành viên</a:t>
            </a:r>
          </a:p>
        </p:txBody>
      </p:sp>
      <p:sp>
        <p:nvSpPr>
          <p:cNvPr id="34" name="TextBox 34"/>
          <p:cNvSpPr txBox="1"/>
          <p:nvPr/>
        </p:nvSpPr>
        <p:spPr>
          <a:xfrm>
            <a:off x="7334774" y="6972062"/>
            <a:ext cx="7567498" cy="1397508"/>
          </a:xfrm>
          <a:prstGeom prst="rect">
            <a:avLst/>
          </a:prstGeom>
        </p:spPr>
        <p:txBody>
          <a:bodyPr lIns="0" tIns="0" rIns="0" bIns="0" rtlCol="0" anchor="t">
            <a:spAutoFit/>
          </a:bodyPr>
          <a:lstStyle/>
          <a:p>
            <a:pPr algn="just">
              <a:lnSpc>
                <a:spcPts val="5616"/>
              </a:lnSpc>
            </a:pPr>
            <a:r>
              <a:rPr lang="en-US" sz="3600">
                <a:solidFill>
                  <a:srgbClr val="000000"/>
                </a:solidFill>
                <a:latin typeface="Times New Roman"/>
                <a:ea typeface="Times New Roman"/>
                <a:cs typeface="Times New Roman"/>
                <a:sym typeface="Times New Roman"/>
              </a:rPr>
              <a:t>Không kiểm soát được lịch sử ra vào, không hỗ trợ quản lý từ xa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5039849" y="1879109"/>
            <a:ext cx="8204578" cy="4334302"/>
          </a:xfrm>
          <a:custGeom>
            <a:avLst/>
            <a:gdLst/>
            <a:ahLst/>
            <a:cxnLst/>
            <a:rect l="l" t="t" r="r" b="b"/>
            <a:pathLst>
              <a:path w="8204578" h="4334302">
                <a:moveTo>
                  <a:pt x="0" y="0"/>
                </a:moveTo>
                <a:lnTo>
                  <a:pt x="8204578" y="0"/>
                </a:lnTo>
                <a:lnTo>
                  <a:pt x="8204578" y="4334301"/>
                </a:lnTo>
                <a:lnTo>
                  <a:pt x="0" y="4334301"/>
                </a:lnTo>
                <a:lnTo>
                  <a:pt x="0" y="0"/>
                </a:lnTo>
                <a:close/>
              </a:path>
            </a:pathLst>
          </a:custGeom>
          <a:blipFill>
            <a:blip r:embed="rId4"/>
            <a:stretch>
              <a:fillRect t="-3238" b="-3238"/>
            </a:stretch>
          </a:blipFill>
        </p:spPr>
        <p:txBody>
          <a:bodyPr/>
          <a:lstStyle/>
          <a:p>
            <a:endParaRPr lang="en-US"/>
          </a:p>
        </p:txBody>
      </p:sp>
      <p:sp>
        <p:nvSpPr>
          <p:cNvPr id="24" name="TextBox 24"/>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5" name="TextBox 25"/>
          <p:cNvSpPr txBox="1"/>
          <p:nvPr/>
        </p:nvSpPr>
        <p:spPr>
          <a:xfrm>
            <a:off x="1331585" y="6377448"/>
            <a:ext cx="15930753" cy="2524125"/>
          </a:xfrm>
          <a:prstGeom prst="rect">
            <a:avLst/>
          </a:prstGeom>
        </p:spPr>
        <p:txBody>
          <a:bodyPr lIns="0" tIns="0" rIns="0" bIns="0" rtlCol="0" anchor="t">
            <a:spAutoFit/>
          </a:bodyPr>
          <a:lstStyle/>
          <a:p>
            <a:pPr marL="783431" lvl="1" indent="-391716" algn="just">
              <a:lnSpc>
                <a:spcPts val="6750"/>
              </a:lnSpc>
              <a:buFont typeface="Arial"/>
              <a:buChar char="•"/>
            </a:pPr>
            <a:r>
              <a:rPr lang="en-US" sz="3750">
                <a:solidFill>
                  <a:srgbClr val="000000"/>
                </a:solidFill>
                <a:latin typeface="Times New Roman"/>
                <a:ea typeface="Times New Roman"/>
                <a:cs typeface="Times New Roman"/>
                <a:sym typeface="Times New Roman"/>
              </a:rPr>
              <a:t>Hệ thống khóa cửa thông minh là giải pháp hiệu quả nhằm nâng cao an ninh, tối ưu quản lý và đáp ứng nhu cầu tự động hóa hiện đại, đồng thời khắc phục hầu hết các nhược điểm của khóa cửa truyền thống.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a:off x="-36214" y="0"/>
            <a:ext cx="6084446" cy="10287000"/>
            <a:chOff x="0" y="0"/>
            <a:chExt cx="8112595" cy="13716000"/>
          </a:xfrm>
        </p:grpSpPr>
        <p:sp>
          <p:nvSpPr>
            <p:cNvPr id="5" name="Freeform 5"/>
            <p:cNvSpPr/>
            <p:nvPr/>
          </p:nvSpPr>
          <p:spPr>
            <a:xfrm>
              <a:off x="0" y="0"/>
              <a:ext cx="8112633" cy="13716000"/>
            </a:xfrm>
            <a:custGeom>
              <a:avLst/>
              <a:gdLst/>
              <a:ahLst/>
              <a:cxnLst/>
              <a:rect l="l" t="t" r="r" b="b"/>
              <a:pathLst>
                <a:path w="8112633" h="13716000">
                  <a:moveTo>
                    <a:pt x="0" y="0"/>
                  </a:moveTo>
                  <a:lnTo>
                    <a:pt x="8112633" y="0"/>
                  </a:lnTo>
                  <a:lnTo>
                    <a:pt x="8112633" y="13716000"/>
                  </a:lnTo>
                  <a:lnTo>
                    <a:pt x="0" y="13716000"/>
                  </a:lnTo>
                  <a:close/>
                </a:path>
              </a:pathLst>
            </a:custGeom>
            <a:gradFill rotWithShape="1">
              <a:gsLst>
                <a:gs pos="0">
                  <a:srgbClr val="38EF7D">
                    <a:alpha val="100000"/>
                  </a:srgbClr>
                </a:gs>
                <a:gs pos="100000">
                  <a:srgbClr val="11998E">
                    <a:alpha val="100000"/>
                  </a:srgbClr>
                </a:gs>
              </a:gsLst>
              <a:lin ang="5400012"/>
            </a:gradFill>
            <a:ln w="12700">
              <a:solidFill>
                <a:srgbClr val="000000"/>
              </a:solidFill>
            </a:ln>
          </p:spPr>
          <p:txBody>
            <a:bodyPr/>
            <a:lstStyle/>
            <a:p>
              <a:endParaRPr lang="en-US"/>
            </a:p>
          </p:txBody>
        </p:sp>
      </p:grpSp>
      <p:grpSp>
        <p:nvGrpSpPr>
          <p:cNvPr id="6" name="Group 6"/>
          <p:cNvGrpSpPr/>
          <p:nvPr/>
        </p:nvGrpSpPr>
        <p:grpSpPr>
          <a:xfrm rot="-10800000">
            <a:off x="-46873" y="0"/>
            <a:ext cx="2707196" cy="10287000"/>
            <a:chOff x="0" y="0"/>
            <a:chExt cx="3609594" cy="13716000"/>
          </a:xfrm>
        </p:grpSpPr>
        <p:sp>
          <p:nvSpPr>
            <p:cNvPr id="7" name="Freeform 7"/>
            <p:cNvSpPr/>
            <p:nvPr/>
          </p:nvSpPr>
          <p:spPr>
            <a:xfrm flipH="1">
              <a:off x="0" y="0"/>
              <a:ext cx="3609594" cy="13716000"/>
            </a:xfrm>
            <a:custGeom>
              <a:avLst/>
              <a:gdLst/>
              <a:ahLst/>
              <a:cxnLst/>
              <a:rect l="l" t="t" r="r" b="b"/>
              <a:pathLst>
                <a:path w="3609594" h="13716000">
                  <a:moveTo>
                    <a:pt x="0" y="0"/>
                  </a:moveTo>
                  <a:lnTo>
                    <a:pt x="3609594" y="0"/>
                  </a:lnTo>
                  <a:lnTo>
                    <a:pt x="3609594" y="13716000"/>
                  </a:lnTo>
                  <a:lnTo>
                    <a:pt x="0" y="13716000"/>
                  </a:lnTo>
                  <a:close/>
                </a:path>
              </a:pathLst>
            </a:custGeom>
            <a:blipFill>
              <a:blip r:embed="rId2"/>
              <a:stretch>
                <a:fillRect l="-2907" r="-2907"/>
              </a:stretch>
            </a:blipFill>
          </p:spPr>
          <p:txBody>
            <a:bodyPr/>
            <a:lstStyle/>
            <a:p>
              <a:endParaRPr lang="en-US"/>
            </a:p>
          </p:txBody>
        </p:sp>
      </p:grpSp>
      <p:sp>
        <p:nvSpPr>
          <p:cNvPr id="8" name="TextBox 8"/>
          <p:cNvSpPr txBox="1"/>
          <p:nvPr/>
        </p:nvSpPr>
        <p:spPr>
          <a:xfrm rot="-5400000">
            <a:off x="-2614546" y="6739376"/>
            <a:ext cx="6076655" cy="426177"/>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FACULTY OF COMPUTER ENGINEERING</a:t>
            </a:r>
          </a:p>
        </p:txBody>
      </p:sp>
      <p:grpSp>
        <p:nvGrpSpPr>
          <p:cNvPr id="9" name="Group 9"/>
          <p:cNvGrpSpPr/>
          <p:nvPr/>
        </p:nvGrpSpPr>
        <p:grpSpPr>
          <a:xfrm>
            <a:off x="6719954" y="293294"/>
            <a:ext cx="4847911" cy="957891"/>
            <a:chOff x="0" y="0"/>
            <a:chExt cx="6463881" cy="1277188"/>
          </a:xfrm>
        </p:grpSpPr>
        <p:sp>
          <p:nvSpPr>
            <p:cNvPr id="10" name="Freeform 10"/>
            <p:cNvSpPr/>
            <p:nvPr/>
          </p:nvSpPr>
          <p:spPr>
            <a:xfrm>
              <a:off x="0" y="0"/>
              <a:ext cx="6463792" cy="1277112"/>
            </a:xfrm>
            <a:custGeom>
              <a:avLst/>
              <a:gdLst/>
              <a:ahLst/>
              <a:cxnLst/>
              <a:rect l="l" t="t" r="r" b="b"/>
              <a:pathLst>
                <a:path w="6463792" h="1277112">
                  <a:moveTo>
                    <a:pt x="0" y="638556"/>
                  </a:moveTo>
                  <a:cubicBezTo>
                    <a:pt x="0" y="285877"/>
                    <a:pt x="285877" y="0"/>
                    <a:pt x="638556" y="0"/>
                  </a:cubicBezTo>
                  <a:lnTo>
                    <a:pt x="5825236" y="0"/>
                  </a:lnTo>
                  <a:cubicBezTo>
                    <a:pt x="6177915" y="0"/>
                    <a:pt x="6463792" y="285877"/>
                    <a:pt x="6463792" y="638556"/>
                  </a:cubicBezTo>
                  <a:cubicBezTo>
                    <a:pt x="6463792" y="991235"/>
                    <a:pt x="6177915" y="1277112"/>
                    <a:pt x="5825236" y="1277112"/>
                  </a:cubicBezTo>
                  <a:lnTo>
                    <a:pt x="638556" y="1277112"/>
                  </a:lnTo>
                  <a:cubicBezTo>
                    <a:pt x="285877" y="1277239"/>
                    <a:pt x="0" y="991235"/>
                    <a:pt x="0" y="638556"/>
                  </a:cubicBezTo>
                  <a:close/>
                </a:path>
              </a:pathLst>
            </a:custGeom>
            <a:gradFill rotWithShape="1">
              <a:gsLst>
                <a:gs pos="0">
                  <a:srgbClr val="38EF7D">
                    <a:alpha val="100000"/>
                  </a:srgbClr>
                </a:gs>
                <a:gs pos="100000">
                  <a:srgbClr val="752AFF">
                    <a:alpha val="100000"/>
                  </a:srgbClr>
                </a:gs>
              </a:gsLst>
              <a:lin ang="2700006"/>
            </a:gradFill>
            <a:ln w="12700">
              <a:solidFill>
                <a:srgbClr val="000000"/>
              </a:solidFill>
            </a:ln>
          </p:spPr>
          <p:txBody>
            <a:bodyPr/>
            <a:lstStyle/>
            <a:p>
              <a:endParaRPr lang="en-US"/>
            </a:p>
          </p:txBody>
        </p:sp>
      </p:grpSp>
      <p:grpSp>
        <p:nvGrpSpPr>
          <p:cNvPr id="11" name="Group 11"/>
          <p:cNvGrpSpPr/>
          <p:nvPr/>
        </p:nvGrpSpPr>
        <p:grpSpPr>
          <a:xfrm>
            <a:off x="6807441" y="371332"/>
            <a:ext cx="4672908" cy="801710"/>
            <a:chOff x="0" y="0"/>
            <a:chExt cx="6230544" cy="1068946"/>
          </a:xfrm>
        </p:grpSpPr>
        <p:sp>
          <p:nvSpPr>
            <p:cNvPr id="12" name="Freeform 12"/>
            <p:cNvSpPr/>
            <p:nvPr/>
          </p:nvSpPr>
          <p:spPr>
            <a:xfrm>
              <a:off x="0" y="0"/>
              <a:ext cx="6230493" cy="1068832"/>
            </a:xfrm>
            <a:custGeom>
              <a:avLst/>
              <a:gdLst/>
              <a:ahLst/>
              <a:cxnLst/>
              <a:rect l="l" t="t" r="r" b="b"/>
              <a:pathLst>
                <a:path w="6230493" h="1068832">
                  <a:moveTo>
                    <a:pt x="0" y="534416"/>
                  </a:moveTo>
                  <a:cubicBezTo>
                    <a:pt x="0" y="239268"/>
                    <a:pt x="239268" y="0"/>
                    <a:pt x="534416" y="0"/>
                  </a:cubicBezTo>
                  <a:lnTo>
                    <a:pt x="5696077" y="0"/>
                  </a:lnTo>
                  <a:cubicBezTo>
                    <a:pt x="5991225" y="0"/>
                    <a:pt x="6230493" y="239268"/>
                    <a:pt x="6230493" y="534416"/>
                  </a:cubicBezTo>
                  <a:cubicBezTo>
                    <a:pt x="6230493" y="829564"/>
                    <a:pt x="5991225" y="1068832"/>
                    <a:pt x="5696077" y="1068832"/>
                  </a:cubicBezTo>
                  <a:lnTo>
                    <a:pt x="534416" y="1068832"/>
                  </a:lnTo>
                  <a:cubicBezTo>
                    <a:pt x="239268" y="1068959"/>
                    <a:pt x="0" y="829691"/>
                    <a:pt x="0" y="534416"/>
                  </a:cubicBezTo>
                  <a:close/>
                </a:path>
              </a:pathLst>
            </a:custGeom>
            <a:solidFill>
              <a:srgbClr val="FFFFFF"/>
            </a:solidFill>
            <a:ln w="12700">
              <a:solidFill>
                <a:srgbClr val="000000"/>
              </a:solidFill>
            </a:ln>
          </p:spPr>
          <p:txBody>
            <a:bodyPr/>
            <a:lstStyle/>
            <a:p>
              <a:endParaRPr lang="en-US"/>
            </a:p>
          </p:txBody>
        </p:sp>
      </p:grpSp>
      <p:sp>
        <p:nvSpPr>
          <p:cNvPr id="13" name="Freeform 13" descr="Icon  Description automatically generated with medium confidence"/>
          <p:cNvSpPr/>
          <p:nvPr/>
        </p:nvSpPr>
        <p:spPr>
          <a:xfrm>
            <a:off x="9436418" y="197910"/>
            <a:ext cx="1163307" cy="1152582"/>
          </a:xfrm>
          <a:custGeom>
            <a:avLst/>
            <a:gdLst/>
            <a:ahLst/>
            <a:cxnLst/>
            <a:rect l="l" t="t" r="r" b="b"/>
            <a:pathLst>
              <a:path w="1163307" h="1152582">
                <a:moveTo>
                  <a:pt x="0" y="0"/>
                </a:moveTo>
                <a:lnTo>
                  <a:pt x="1163307" y="0"/>
                </a:lnTo>
                <a:lnTo>
                  <a:pt x="1163307" y="1152583"/>
                </a:lnTo>
                <a:lnTo>
                  <a:pt x="0" y="1152583"/>
                </a:lnTo>
                <a:lnTo>
                  <a:pt x="0" y="0"/>
                </a:lnTo>
                <a:close/>
              </a:path>
            </a:pathLst>
          </a:custGeom>
          <a:blipFill>
            <a:blip r:embed="rId3"/>
            <a:stretch>
              <a:fillRect r="-149"/>
            </a:stretch>
          </a:blipFill>
        </p:spPr>
        <p:txBody>
          <a:bodyPr/>
          <a:lstStyle/>
          <a:p>
            <a:endParaRPr lang="en-US"/>
          </a:p>
        </p:txBody>
      </p:sp>
      <p:sp>
        <p:nvSpPr>
          <p:cNvPr id="14" name="Freeform 14" descr="A picture containing clipart, vector graphics  Description automatically generated"/>
          <p:cNvSpPr/>
          <p:nvPr/>
        </p:nvSpPr>
        <p:spPr>
          <a:xfrm>
            <a:off x="7688228" y="233439"/>
            <a:ext cx="1307506" cy="1081516"/>
          </a:xfrm>
          <a:custGeom>
            <a:avLst/>
            <a:gdLst/>
            <a:ahLst/>
            <a:cxnLst/>
            <a:rect l="l" t="t" r="r" b="b"/>
            <a:pathLst>
              <a:path w="1307506" h="1081516">
                <a:moveTo>
                  <a:pt x="0" y="0"/>
                </a:moveTo>
                <a:lnTo>
                  <a:pt x="1307506" y="0"/>
                </a:lnTo>
                <a:lnTo>
                  <a:pt x="1307506" y="1081516"/>
                </a:lnTo>
                <a:lnTo>
                  <a:pt x="0" y="1081516"/>
                </a:lnTo>
                <a:lnTo>
                  <a:pt x="0" y="0"/>
                </a:lnTo>
                <a:close/>
              </a:path>
            </a:pathLst>
          </a:custGeom>
          <a:blipFill>
            <a:blip r:embed="rId4"/>
            <a:stretch>
              <a:fillRect b="-150"/>
            </a:stretch>
          </a:blipFill>
        </p:spPr>
        <p:txBody>
          <a:bodyPr/>
          <a:lstStyle/>
          <a:p>
            <a:endParaRPr lang="en-US"/>
          </a:p>
        </p:txBody>
      </p:sp>
      <p:grpSp>
        <p:nvGrpSpPr>
          <p:cNvPr id="15" name="Group 15"/>
          <p:cNvGrpSpPr/>
          <p:nvPr/>
        </p:nvGrpSpPr>
        <p:grpSpPr>
          <a:xfrm>
            <a:off x="17262481" y="364607"/>
            <a:ext cx="819236" cy="819236"/>
            <a:chOff x="0" y="0"/>
            <a:chExt cx="1092314" cy="109231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852"/>
                    <a:pt x="0" y="546100"/>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7" name="Group 17"/>
          <p:cNvGrpSpPr/>
          <p:nvPr/>
        </p:nvGrpSpPr>
        <p:grpSpPr>
          <a:xfrm>
            <a:off x="17486605" y="588731"/>
            <a:ext cx="370732" cy="370732"/>
            <a:chOff x="0" y="0"/>
            <a:chExt cx="494309" cy="494309"/>
          </a:xfrm>
        </p:grpSpPr>
        <p:sp>
          <p:nvSpPr>
            <p:cNvPr id="18" name="Freeform 18"/>
            <p:cNvSpPr/>
            <p:nvPr/>
          </p:nvSpPr>
          <p:spPr>
            <a:xfrm>
              <a:off x="0" y="0"/>
              <a:ext cx="494284" cy="494284"/>
            </a:xfrm>
            <a:custGeom>
              <a:avLst/>
              <a:gdLst/>
              <a:ahLst/>
              <a:cxnLst/>
              <a:rect l="l" t="t" r="r" b="b"/>
              <a:pathLst>
                <a:path w="494284" h="494284">
                  <a:moveTo>
                    <a:pt x="0" y="247142"/>
                  </a:moveTo>
                  <a:cubicBezTo>
                    <a:pt x="0" y="110617"/>
                    <a:pt x="110617" y="0"/>
                    <a:pt x="247142" y="0"/>
                  </a:cubicBezTo>
                  <a:cubicBezTo>
                    <a:pt x="383667" y="0"/>
                    <a:pt x="494284" y="110617"/>
                    <a:pt x="494284" y="247142"/>
                  </a:cubicBezTo>
                  <a:cubicBezTo>
                    <a:pt x="494284" y="383667"/>
                    <a:pt x="383667" y="494284"/>
                    <a:pt x="247142" y="494284"/>
                  </a:cubicBezTo>
                  <a:cubicBezTo>
                    <a:pt x="110617" y="494284"/>
                    <a:pt x="0" y="383667"/>
                    <a:pt x="0" y="247142"/>
                  </a:cubicBezTo>
                  <a:close/>
                </a:path>
              </a:pathLst>
            </a:custGeom>
            <a:gradFill rotWithShape="1">
              <a:gsLst>
                <a:gs pos="0">
                  <a:srgbClr val="38EF7D">
                    <a:alpha val="64705"/>
                  </a:srgbClr>
                </a:gs>
                <a:gs pos="100000">
                  <a:srgbClr val="11998E">
                    <a:alpha val="64313"/>
                  </a:srgbClr>
                </a:gs>
              </a:gsLst>
              <a:lin ang="2700006"/>
            </a:gradFill>
            <a:ln w="12700">
              <a:solidFill>
                <a:srgbClr val="000000"/>
              </a:solidFill>
            </a:ln>
          </p:spPr>
          <p:txBody>
            <a:bodyPr/>
            <a:lstStyle/>
            <a:p>
              <a:endParaRPr lang="en-US"/>
            </a:p>
          </p:txBody>
        </p:sp>
      </p:grpSp>
      <p:grpSp>
        <p:nvGrpSpPr>
          <p:cNvPr id="19" name="Group 19"/>
          <p:cNvGrpSpPr/>
          <p:nvPr/>
        </p:nvGrpSpPr>
        <p:grpSpPr>
          <a:xfrm>
            <a:off x="1705232" y="2175643"/>
            <a:ext cx="15315752" cy="6434547"/>
            <a:chOff x="0" y="0"/>
            <a:chExt cx="20421003" cy="8579396"/>
          </a:xfrm>
        </p:grpSpPr>
        <p:sp>
          <p:nvSpPr>
            <p:cNvPr id="20" name="Freeform 20"/>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blipFill>
              <a:blip r:embed="rId5"/>
              <a:stretch>
                <a:fillRect l="-190" r="-190" b="1"/>
              </a:stretch>
            </a:blipFill>
          </p:spPr>
          <p:txBody>
            <a:bodyPr/>
            <a:lstStyle/>
            <a:p>
              <a:endParaRPr lang="en-US"/>
            </a:p>
          </p:txBody>
        </p:sp>
      </p:grpSp>
      <p:grpSp>
        <p:nvGrpSpPr>
          <p:cNvPr id="21" name="Group 21"/>
          <p:cNvGrpSpPr/>
          <p:nvPr/>
        </p:nvGrpSpPr>
        <p:grpSpPr>
          <a:xfrm>
            <a:off x="1705232" y="2175643"/>
            <a:ext cx="15315752" cy="6434547"/>
            <a:chOff x="0" y="0"/>
            <a:chExt cx="20421003" cy="8579396"/>
          </a:xfrm>
        </p:grpSpPr>
        <p:sp>
          <p:nvSpPr>
            <p:cNvPr id="22" name="Freeform 22"/>
            <p:cNvSpPr/>
            <p:nvPr/>
          </p:nvSpPr>
          <p:spPr>
            <a:xfrm>
              <a:off x="0" y="0"/>
              <a:ext cx="20421092" cy="8579485"/>
            </a:xfrm>
            <a:custGeom>
              <a:avLst/>
              <a:gdLst/>
              <a:ahLst/>
              <a:cxnLst/>
              <a:rect l="l" t="t" r="r" b="b"/>
              <a:pathLst>
                <a:path w="20421092" h="8579485">
                  <a:moveTo>
                    <a:pt x="0" y="231775"/>
                  </a:moveTo>
                  <a:cubicBezTo>
                    <a:pt x="0" y="103759"/>
                    <a:pt x="103759" y="0"/>
                    <a:pt x="231775" y="0"/>
                  </a:cubicBezTo>
                  <a:lnTo>
                    <a:pt x="20189317" y="0"/>
                  </a:lnTo>
                  <a:cubicBezTo>
                    <a:pt x="20317332" y="0"/>
                    <a:pt x="20421092" y="103759"/>
                    <a:pt x="20421092" y="231775"/>
                  </a:cubicBezTo>
                  <a:lnTo>
                    <a:pt x="20421092" y="8347710"/>
                  </a:lnTo>
                  <a:cubicBezTo>
                    <a:pt x="20421092" y="8475726"/>
                    <a:pt x="20317332" y="8579485"/>
                    <a:pt x="20189317" y="8579485"/>
                  </a:cubicBezTo>
                  <a:lnTo>
                    <a:pt x="231775" y="8579485"/>
                  </a:lnTo>
                  <a:cubicBezTo>
                    <a:pt x="103759" y="8579358"/>
                    <a:pt x="0" y="8475599"/>
                    <a:pt x="0" y="8347710"/>
                  </a:cubicBezTo>
                  <a:close/>
                </a:path>
              </a:pathLst>
            </a:custGeom>
            <a:gradFill rotWithShape="1">
              <a:gsLst>
                <a:gs pos="0">
                  <a:srgbClr val="38EF7D">
                    <a:alpha val="40000"/>
                  </a:srgbClr>
                </a:gs>
                <a:gs pos="100000">
                  <a:srgbClr val="11998E">
                    <a:alpha val="40000"/>
                  </a:srgbClr>
                </a:gs>
              </a:gsLst>
              <a:lin ang="2700006"/>
            </a:gradFill>
            <a:ln w="12700">
              <a:solidFill>
                <a:srgbClr val="000000"/>
              </a:solidFill>
            </a:ln>
          </p:spPr>
          <p:txBody>
            <a:bodyPr/>
            <a:lstStyle/>
            <a:p>
              <a:endParaRPr lang="en-US"/>
            </a:p>
          </p:txBody>
        </p:sp>
      </p:grpSp>
      <p:grpSp>
        <p:nvGrpSpPr>
          <p:cNvPr id="23" name="Group 23"/>
          <p:cNvGrpSpPr/>
          <p:nvPr/>
        </p:nvGrpSpPr>
        <p:grpSpPr>
          <a:xfrm>
            <a:off x="0" y="2124"/>
            <a:ext cx="18291715" cy="10295487"/>
            <a:chOff x="0" y="0"/>
            <a:chExt cx="24388953" cy="13727316"/>
          </a:xfrm>
        </p:grpSpPr>
        <p:sp>
          <p:nvSpPr>
            <p:cNvPr id="24" name="Freeform 2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5" name="Group 25"/>
          <p:cNvGrpSpPr/>
          <p:nvPr/>
        </p:nvGrpSpPr>
        <p:grpSpPr>
          <a:xfrm>
            <a:off x="15614542" y="498424"/>
            <a:ext cx="4114800" cy="547649"/>
            <a:chOff x="0" y="0"/>
            <a:chExt cx="5486400" cy="730199"/>
          </a:xfrm>
        </p:grpSpPr>
        <p:sp>
          <p:nvSpPr>
            <p:cNvPr id="26" name="Freeform 26"/>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7" name="TextBox 27"/>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8" name="Freeform 28"/>
          <p:cNvSpPr/>
          <p:nvPr/>
        </p:nvSpPr>
        <p:spPr>
          <a:xfrm>
            <a:off x="1129796" y="56960"/>
            <a:ext cx="5590158" cy="5086540"/>
          </a:xfrm>
          <a:custGeom>
            <a:avLst/>
            <a:gdLst/>
            <a:ahLst/>
            <a:cxnLst/>
            <a:rect l="l" t="t" r="r" b="b"/>
            <a:pathLst>
              <a:path w="5590158" h="5086540">
                <a:moveTo>
                  <a:pt x="0" y="0"/>
                </a:moveTo>
                <a:lnTo>
                  <a:pt x="5590158" y="0"/>
                </a:lnTo>
                <a:lnTo>
                  <a:pt x="5590158" y="5086540"/>
                </a:lnTo>
                <a:lnTo>
                  <a:pt x="0" y="5086540"/>
                </a:lnTo>
                <a:lnTo>
                  <a:pt x="0" y="0"/>
                </a:lnTo>
                <a:close/>
              </a:path>
            </a:pathLst>
          </a:custGeom>
          <a:blipFill>
            <a:blip r:embed="rId6"/>
            <a:stretch>
              <a:fillRect/>
            </a:stretch>
          </a:blipFill>
        </p:spPr>
        <p:txBody>
          <a:bodyPr/>
          <a:lstStyle/>
          <a:p>
            <a:endParaRPr lang="en-US"/>
          </a:p>
        </p:txBody>
      </p:sp>
      <p:sp>
        <p:nvSpPr>
          <p:cNvPr id="29" name="Freeform 29"/>
          <p:cNvSpPr/>
          <p:nvPr/>
        </p:nvSpPr>
        <p:spPr>
          <a:xfrm>
            <a:off x="3493371" y="4232336"/>
            <a:ext cx="11301259" cy="1822328"/>
          </a:xfrm>
          <a:custGeom>
            <a:avLst/>
            <a:gdLst/>
            <a:ahLst/>
            <a:cxnLst/>
            <a:rect l="l" t="t" r="r" b="b"/>
            <a:pathLst>
              <a:path w="11301259" h="1822328">
                <a:moveTo>
                  <a:pt x="0" y="0"/>
                </a:moveTo>
                <a:lnTo>
                  <a:pt x="11301258" y="0"/>
                </a:lnTo>
                <a:lnTo>
                  <a:pt x="11301258" y="1822328"/>
                </a:lnTo>
                <a:lnTo>
                  <a:pt x="0" y="1822328"/>
                </a:lnTo>
                <a:lnTo>
                  <a:pt x="0" y="0"/>
                </a:lnTo>
                <a:close/>
              </a:path>
            </a:pathLst>
          </a:custGeom>
          <a:blipFill>
            <a:blip r:embed="rId7"/>
            <a:stretch>
              <a:fillRect/>
            </a:stretch>
          </a:blipFill>
        </p:spPr>
        <p:txBody>
          <a:bodyPr/>
          <a:lstStyle/>
          <a:p>
            <a:endParaRPr lang="en-US"/>
          </a:p>
        </p:txBody>
      </p:sp>
      <p:sp>
        <p:nvSpPr>
          <p:cNvPr id="30" name="TextBox 30"/>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grpSp>
        <p:nvGrpSpPr>
          <p:cNvPr id="3" name="Group 3"/>
          <p:cNvGrpSpPr/>
          <p:nvPr/>
        </p:nvGrpSpPr>
        <p:grpSpPr>
          <a:xfrm>
            <a:off x="0" y="2124"/>
            <a:ext cx="18291715" cy="10295487"/>
            <a:chOff x="0" y="0"/>
            <a:chExt cx="24388953" cy="13727316"/>
          </a:xfrm>
        </p:grpSpPr>
        <p:sp>
          <p:nvSpPr>
            <p:cNvPr id="4" name="Freeform 4"/>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5" name="Group 5"/>
          <p:cNvGrpSpPr/>
          <p:nvPr/>
        </p:nvGrpSpPr>
        <p:grpSpPr>
          <a:xfrm rot="5400000">
            <a:off x="8668474" y="-8670065"/>
            <a:ext cx="947328" cy="18291715"/>
            <a:chOff x="0" y="0"/>
            <a:chExt cx="1263104" cy="24388953"/>
          </a:xfrm>
        </p:grpSpPr>
        <p:sp>
          <p:nvSpPr>
            <p:cNvPr id="6" name="Freeform 6"/>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7" name="Group 7"/>
          <p:cNvGrpSpPr/>
          <p:nvPr/>
        </p:nvGrpSpPr>
        <p:grpSpPr>
          <a:xfrm rot="-5400000">
            <a:off x="8670331" y="-8672198"/>
            <a:ext cx="947328" cy="18291715"/>
            <a:chOff x="0" y="0"/>
            <a:chExt cx="1263104" cy="24388953"/>
          </a:xfrm>
        </p:grpSpPr>
        <p:sp>
          <p:nvSpPr>
            <p:cNvPr id="8" name="Freeform 8"/>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9" name="TextBox 9"/>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10" name="Group 10"/>
          <p:cNvGrpSpPr/>
          <p:nvPr/>
        </p:nvGrpSpPr>
        <p:grpSpPr>
          <a:xfrm>
            <a:off x="6719973" y="457933"/>
            <a:ext cx="4848044" cy="957948"/>
            <a:chOff x="0" y="0"/>
            <a:chExt cx="6464059" cy="1277264"/>
          </a:xfrm>
        </p:grpSpPr>
        <p:sp>
          <p:nvSpPr>
            <p:cNvPr id="11" name="Freeform 11"/>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2" name="Group 12"/>
          <p:cNvGrpSpPr/>
          <p:nvPr/>
        </p:nvGrpSpPr>
        <p:grpSpPr>
          <a:xfrm>
            <a:off x="6807460" y="535972"/>
            <a:ext cx="4673079" cy="801872"/>
            <a:chOff x="0" y="0"/>
            <a:chExt cx="6230772" cy="1069162"/>
          </a:xfrm>
        </p:grpSpPr>
        <p:sp>
          <p:nvSpPr>
            <p:cNvPr id="13" name="Freeform 13"/>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4" name="Freeform 14"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5" name="Group 15"/>
          <p:cNvGrpSpPr/>
          <p:nvPr/>
        </p:nvGrpSpPr>
        <p:grpSpPr>
          <a:xfrm>
            <a:off x="17262338" y="9405385"/>
            <a:ext cx="819198" cy="819198"/>
            <a:chOff x="0" y="0"/>
            <a:chExt cx="1092264" cy="1092264"/>
          </a:xfrm>
        </p:grpSpPr>
        <p:sp>
          <p:nvSpPr>
            <p:cNvPr id="16" name="Freeform 16"/>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7" name="Group 17"/>
          <p:cNvGrpSpPr/>
          <p:nvPr/>
        </p:nvGrpSpPr>
        <p:grpSpPr>
          <a:xfrm>
            <a:off x="17486462" y="9629508"/>
            <a:ext cx="370961" cy="370961"/>
            <a:chOff x="0" y="0"/>
            <a:chExt cx="494614" cy="494614"/>
          </a:xfrm>
        </p:grpSpPr>
        <p:sp>
          <p:nvSpPr>
            <p:cNvPr id="18" name="Freeform 18"/>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9" name="Group 19"/>
          <p:cNvGrpSpPr/>
          <p:nvPr/>
        </p:nvGrpSpPr>
        <p:grpSpPr>
          <a:xfrm>
            <a:off x="0" y="2124"/>
            <a:ext cx="18291715" cy="10295487"/>
            <a:chOff x="0" y="0"/>
            <a:chExt cx="24388953" cy="13727316"/>
          </a:xfrm>
        </p:grpSpPr>
        <p:sp>
          <p:nvSpPr>
            <p:cNvPr id="20" name="Freeform 20"/>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1" name="Group 21"/>
          <p:cNvGrpSpPr/>
          <p:nvPr/>
        </p:nvGrpSpPr>
        <p:grpSpPr>
          <a:xfrm>
            <a:off x="15614542" y="9534525"/>
            <a:ext cx="4114800" cy="547688"/>
            <a:chOff x="0" y="0"/>
            <a:chExt cx="5486400" cy="730250"/>
          </a:xfrm>
        </p:grpSpPr>
        <p:sp>
          <p:nvSpPr>
            <p:cNvPr id="22" name="Freeform 22"/>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a:ln w="12700">
              <a:solidFill>
                <a:srgbClr val="000000"/>
              </a:solidFill>
            </a:ln>
          </p:spPr>
          <p:txBody>
            <a:bodyPr/>
            <a:lstStyle/>
            <a:p>
              <a:endParaRPr lang="en-US"/>
            </a:p>
          </p:txBody>
        </p:sp>
        <p:sp>
          <p:nvSpPr>
            <p:cNvPr id="23" name="TextBox 23"/>
            <p:cNvSpPr txBox="1"/>
            <p:nvPr/>
          </p:nvSpPr>
          <p:spPr>
            <a:xfrm>
              <a:off x="0" y="-9525"/>
              <a:ext cx="5486400" cy="739775"/>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4" name="TextBox 24"/>
          <p:cNvSpPr txBox="1"/>
          <p:nvPr/>
        </p:nvSpPr>
        <p:spPr>
          <a:xfrm>
            <a:off x="1620183" y="2313251"/>
            <a:ext cx="15500547" cy="6297168"/>
          </a:xfrm>
          <a:prstGeom prst="rect">
            <a:avLst/>
          </a:prstGeom>
        </p:spPr>
        <p:txBody>
          <a:bodyPr lIns="0" tIns="0" rIns="0" bIns="0" rtlCol="0" anchor="t">
            <a:spAutoFit/>
          </a:bodyPr>
          <a:lstStyle/>
          <a:p>
            <a:pPr marL="765810" lvl="1" indent="-382905" algn="just">
              <a:lnSpc>
                <a:spcPts val="6480"/>
              </a:lnSpc>
              <a:buFont typeface="Arial"/>
              <a:buChar char="•"/>
            </a:pPr>
            <a:r>
              <a:rPr lang="en-US" sz="3600">
                <a:solidFill>
                  <a:srgbClr val="000000"/>
                </a:solidFill>
                <a:latin typeface="Times New Roman"/>
                <a:ea typeface="Times New Roman"/>
                <a:cs typeface="Times New Roman"/>
                <a:sym typeface="Times New Roman"/>
              </a:rPr>
              <a:t>Hệ thống khóa cửa thông minh được xây dựng dựa trên vi điều khiển Arduino Uno kết hợp với module ESP8266, sử dụng đầu đọc RFID RC522 để nhận dạng thẻ người dùng; khi thẻ được quét, UID sẽ được xử lý và xác thực thông qua hệ thống Web, sau đó vi điều khiển điều khiển servo thực hiện đóng/mở cửa và hiển thị trạng thái hoạt động cho người dùng qua LCD 16x2 I2C.</a:t>
            </a:r>
          </a:p>
          <a:p>
            <a:pPr marL="765810" lvl="1" indent="-382905" algn="just">
              <a:lnSpc>
                <a:spcPts val="6480"/>
              </a:lnSpc>
              <a:buFont typeface="Arial"/>
              <a:buChar char="•"/>
            </a:pPr>
            <a:r>
              <a:rPr lang="en-US" sz="3600">
                <a:solidFill>
                  <a:srgbClr val="000000"/>
                </a:solidFill>
                <a:latin typeface="Times New Roman"/>
                <a:ea typeface="Times New Roman"/>
                <a:cs typeface="Times New Roman"/>
                <a:sym typeface="Times New Roman"/>
              </a:rPr>
              <a:t>Hệ thống còn tích hợp thêm cơ chế mở khóa và admin thêm/xóa thẻ thông qua Keypad 4x4.</a:t>
            </a:r>
          </a:p>
          <a:p>
            <a:pPr marL="574357" lvl="1" indent="-287179" algn="l">
              <a:lnSpc>
                <a:spcPts val="4212"/>
              </a:lnSpc>
            </a:pPr>
            <a:r>
              <a:rPr lang="en-US" sz="2700">
                <a:solidFill>
                  <a:srgbClr val="000000"/>
                </a:solidFill>
                <a:latin typeface="Times New Roman"/>
                <a:ea typeface="Times New Roman"/>
                <a:cs typeface="Times New Roman"/>
                <a:sym typeface="Times New Roman"/>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1129504" y="2232154"/>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txBody>
          <a:bodyPr/>
          <a:lstStyle/>
          <a:p>
            <a:endParaRPr lang="en-US"/>
          </a:p>
        </p:txBody>
      </p:sp>
      <p:graphicFrame>
        <p:nvGraphicFramePr>
          <p:cNvPr id="24" name="Object 24"/>
          <p:cNvGraphicFramePr/>
          <p:nvPr/>
        </p:nvGraphicFramePr>
        <p:xfrm>
          <a:off x="451847" y="1716650"/>
          <a:ext cx="7543800" cy="4400550"/>
        </p:xfrm>
        <a:graphic>
          <a:graphicData uri="http://schemas.openxmlformats.org/presentationml/2006/ole">
            <mc:AlternateContent xmlns:mc="http://schemas.openxmlformats.org/markup-compatibility/2006">
              <mc:Choice xmlns:v="urn:schemas-microsoft-com:vml" Requires="v">
                <p:oleObj name="Worksheet" r:id="rId5" imgW="9042400" imgH="5905500" progId="Excel.Sheet.12">
                  <p:embed/>
                </p:oleObj>
              </mc:Choice>
              <mc:Fallback>
                <p:oleObj name="Worksheet" r:id="rId5" imgW="9042400" imgH="5905500" progId="Excel.Sheet.12">
                  <p:embed/>
                  <p:pic>
                    <p:nvPicPr>
                      <p:cNvPr id="0" name=""/>
                      <p:cNvPicPr/>
                      <p:nvPr/>
                    </p:nvPicPr>
                    <p:blipFill>
                      <a:blip r:embed="rId6"/>
                      <a:stretch>
                        <a:fillRect/>
                      </a:stretch>
                    </p:blipFill>
                    <p:spPr>
                      <a:xfrm>
                        <a:off x="451847" y="1716650"/>
                        <a:ext cx="7543800" cy="4400550"/>
                      </a:xfrm>
                      <a:prstGeom prst="rect">
                        <a:avLst/>
                      </a:prstGeom>
                    </p:spPr>
                  </p:pic>
                </p:oleObj>
              </mc:Fallback>
            </mc:AlternateContent>
          </a:graphicData>
        </a:graphic>
      </p:graphicFrame>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13040562" y="8934450"/>
            <a:ext cx="2534841"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Thẻ và đầu đọc RFID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24"/>
            <a:ext cx="18291715" cy="10295487"/>
            <a:chOff x="0" y="0"/>
            <a:chExt cx="24388953" cy="13727316"/>
          </a:xfrm>
        </p:grpSpPr>
        <p:sp>
          <p:nvSpPr>
            <p:cNvPr id="3" name="Freeform 3"/>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4" name="Group 4"/>
          <p:cNvGrpSpPr/>
          <p:nvPr/>
        </p:nvGrpSpPr>
        <p:grpSpPr>
          <a:xfrm rot="5400000">
            <a:off x="8668474" y="-8670065"/>
            <a:ext cx="947328" cy="18291715"/>
            <a:chOff x="0" y="0"/>
            <a:chExt cx="1263104" cy="24388953"/>
          </a:xfrm>
        </p:grpSpPr>
        <p:sp>
          <p:nvSpPr>
            <p:cNvPr id="5" name="Freeform 5"/>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6" name="Group 6"/>
          <p:cNvGrpSpPr/>
          <p:nvPr/>
        </p:nvGrpSpPr>
        <p:grpSpPr>
          <a:xfrm rot="-5400000">
            <a:off x="8670331" y="-8672198"/>
            <a:ext cx="947328" cy="18291715"/>
            <a:chOff x="0" y="0"/>
            <a:chExt cx="1263104" cy="24388953"/>
          </a:xfrm>
        </p:grpSpPr>
        <p:sp>
          <p:nvSpPr>
            <p:cNvPr id="7" name="Freeform 7"/>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sp>
        <p:nvSpPr>
          <p:cNvPr id="8" name="TextBox 8"/>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grpSp>
        <p:nvGrpSpPr>
          <p:cNvPr id="9" name="Group 9"/>
          <p:cNvGrpSpPr/>
          <p:nvPr/>
        </p:nvGrpSpPr>
        <p:grpSpPr>
          <a:xfrm>
            <a:off x="6719973" y="457933"/>
            <a:ext cx="4848044" cy="957948"/>
            <a:chOff x="0" y="0"/>
            <a:chExt cx="6464059" cy="1277264"/>
          </a:xfrm>
        </p:grpSpPr>
        <p:sp>
          <p:nvSpPr>
            <p:cNvPr id="10" name="Freeform 10"/>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11" name="Group 11"/>
          <p:cNvGrpSpPr/>
          <p:nvPr/>
        </p:nvGrpSpPr>
        <p:grpSpPr>
          <a:xfrm>
            <a:off x="6807460" y="535972"/>
            <a:ext cx="4673079" cy="801872"/>
            <a:chOff x="0" y="0"/>
            <a:chExt cx="6230772" cy="1069162"/>
          </a:xfrm>
        </p:grpSpPr>
        <p:sp>
          <p:nvSpPr>
            <p:cNvPr id="12" name="Freeform 12"/>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3" name="Freeform 13"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4" name="Group 14"/>
          <p:cNvGrpSpPr/>
          <p:nvPr/>
        </p:nvGrpSpPr>
        <p:grpSpPr>
          <a:xfrm>
            <a:off x="17262338" y="9405385"/>
            <a:ext cx="819198" cy="819198"/>
            <a:chOff x="0" y="0"/>
            <a:chExt cx="1092264" cy="1092264"/>
          </a:xfrm>
        </p:grpSpPr>
        <p:sp>
          <p:nvSpPr>
            <p:cNvPr id="15" name="Freeform 15"/>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6" name="Group 16"/>
          <p:cNvGrpSpPr/>
          <p:nvPr/>
        </p:nvGrpSpPr>
        <p:grpSpPr>
          <a:xfrm>
            <a:off x="17486462" y="9629508"/>
            <a:ext cx="370961" cy="370961"/>
            <a:chOff x="0" y="0"/>
            <a:chExt cx="494614" cy="494614"/>
          </a:xfrm>
        </p:grpSpPr>
        <p:sp>
          <p:nvSpPr>
            <p:cNvPr id="17" name="Freeform 17"/>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8" name="Group 18"/>
          <p:cNvGrpSpPr/>
          <p:nvPr/>
        </p:nvGrpSpPr>
        <p:grpSpPr>
          <a:xfrm>
            <a:off x="0" y="2124"/>
            <a:ext cx="18291715" cy="10295487"/>
            <a:chOff x="0" y="0"/>
            <a:chExt cx="24388953" cy="13727316"/>
          </a:xfrm>
        </p:grpSpPr>
        <p:sp>
          <p:nvSpPr>
            <p:cNvPr id="19" name="Freeform 19"/>
            <p:cNvSpPr/>
            <p:nvPr/>
          </p:nvSpPr>
          <p:spPr>
            <a:xfrm>
              <a:off x="0" y="0"/>
              <a:ext cx="24388953" cy="13727303"/>
            </a:xfrm>
            <a:custGeom>
              <a:avLst/>
              <a:gdLst/>
              <a:ahLst/>
              <a:cxnLst/>
              <a:rect l="l" t="t" r="r" b="b"/>
              <a:pathLst>
                <a:path w="24388953" h="13727303">
                  <a:moveTo>
                    <a:pt x="0" y="13196697"/>
                  </a:moveTo>
                  <a:cubicBezTo>
                    <a:pt x="0" y="13486637"/>
                    <a:pt x="234950" y="13721587"/>
                    <a:pt x="524891" y="13721587"/>
                  </a:cubicBezTo>
                  <a:lnTo>
                    <a:pt x="23864063" y="13721587"/>
                  </a:lnTo>
                  <a:cubicBezTo>
                    <a:pt x="24154003" y="13721587"/>
                    <a:pt x="24388953" y="13486637"/>
                    <a:pt x="24388953" y="13196697"/>
                  </a:cubicBezTo>
                  <a:lnTo>
                    <a:pt x="24388953" y="13727303"/>
                  </a:lnTo>
                  <a:lnTo>
                    <a:pt x="0" y="13727303"/>
                  </a:lnTo>
                  <a:close/>
                  <a:moveTo>
                    <a:pt x="0" y="0"/>
                  </a:moveTo>
                  <a:lnTo>
                    <a:pt x="24388953" y="0"/>
                  </a:lnTo>
                  <a:lnTo>
                    <a:pt x="24388953" y="530606"/>
                  </a:lnTo>
                  <a:cubicBezTo>
                    <a:pt x="24388953" y="240665"/>
                    <a:pt x="24154003" y="5715"/>
                    <a:pt x="23864063" y="5715"/>
                  </a:cubicBezTo>
                  <a:lnTo>
                    <a:pt x="524891" y="5715"/>
                  </a:lnTo>
                  <a:cubicBezTo>
                    <a:pt x="234950" y="5715"/>
                    <a:pt x="0" y="240665"/>
                    <a:pt x="0" y="530606"/>
                  </a:cubicBezTo>
                  <a:close/>
                </a:path>
              </a:pathLst>
            </a:custGeom>
            <a:solidFill>
              <a:srgbClr val="000000"/>
            </a:solidFill>
            <a:ln w="12700">
              <a:solidFill>
                <a:srgbClr val="000000"/>
              </a:solidFill>
            </a:ln>
          </p:spPr>
          <p:txBody>
            <a:bodyPr/>
            <a:lstStyle/>
            <a:p>
              <a:endParaRPr lang="en-US"/>
            </a:p>
          </p:txBody>
        </p:sp>
      </p:grpSp>
      <p:grpSp>
        <p:nvGrpSpPr>
          <p:cNvPr id="20" name="Group 20"/>
          <p:cNvGrpSpPr/>
          <p:nvPr/>
        </p:nvGrpSpPr>
        <p:grpSpPr>
          <a:xfrm>
            <a:off x="15614542" y="9534525"/>
            <a:ext cx="4114800" cy="547649"/>
            <a:chOff x="0" y="0"/>
            <a:chExt cx="5486400" cy="730199"/>
          </a:xfrm>
        </p:grpSpPr>
        <p:sp>
          <p:nvSpPr>
            <p:cNvPr id="21" name="Freeform 21"/>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22" name="TextBox 22"/>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23" name="Freeform 23"/>
          <p:cNvSpPr/>
          <p:nvPr/>
        </p:nvSpPr>
        <p:spPr>
          <a:xfrm>
            <a:off x="11141392" y="1863507"/>
            <a:ext cx="6716030" cy="6716030"/>
          </a:xfrm>
          <a:custGeom>
            <a:avLst/>
            <a:gdLst/>
            <a:ahLst/>
            <a:cxnLst/>
            <a:rect l="l" t="t" r="r" b="b"/>
            <a:pathLst>
              <a:path w="6716030" h="6716030">
                <a:moveTo>
                  <a:pt x="0" y="0"/>
                </a:moveTo>
                <a:lnTo>
                  <a:pt x="6716030" y="0"/>
                </a:lnTo>
                <a:lnTo>
                  <a:pt x="6716030" y="6716030"/>
                </a:lnTo>
                <a:lnTo>
                  <a:pt x="0" y="6716030"/>
                </a:lnTo>
                <a:lnTo>
                  <a:pt x="0" y="0"/>
                </a:lnTo>
                <a:close/>
              </a:path>
            </a:pathLst>
          </a:custGeom>
          <a:blipFill>
            <a:blip r:embed="rId4"/>
            <a:stretch>
              <a:fillRect/>
            </a:stretch>
          </a:blipFill>
        </p:spPr>
        <p:txBody>
          <a:bodyPr/>
          <a:lstStyle/>
          <a:p>
            <a:endParaRPr lang="en-US"/>
          </a:p>
        </p:txBody>
      </p:sp>
      <p:graphicFrame>
        <p:nvGraphicFramePr>
          <p:cNvPr id="24" name="Object 24"/>
          <p:cNvGraphicFramePr/>
          <p:nvPr/>
        </p:nvGraphicFramePr>
        <p:xfrm>
          <a:off x="307721" y="1755433"/>
          <a:ext cx="5657850" cy="7048167"/>
        </p:xfrm>
        <a:graphic>
          <a:graphicData uri="http://schemas.openxmlformats.org/presentationml/2006/ole">
            <mc:AlternateContent xmlns:mc="http://schemas.openxmlformats.org/markup-compatibility/2006">
              <mc:Choice xmlns:v="urn:schemas-microsoft-com:vml" Requires="v">
                <p:oleObj name="Worksheet" r:id="rId5" imgW="7061200" imgH="8458200" progId="Excel.Sheet.12">
                  <p:embed/>
                </p:oleObj>
              </mc:Choice>
              <mc:Fallback>
                <p:oleObj name="Worksheet" r:id="rId5" imgW="7061200" imgH="8458200" progId="Excel.Sheet.12">
                  <p:embed/>
                  <p:pic>
                    <p:nvPicPr>
                      <p:cNvPr id="0" name=""/>
                      <p:cNvPicPr/>
                      <p:nvPr/>
                    </p:nvPicPr>
                    <p:blipFill>
                      <a:blip r:embed="rId6"/>
                      <a:stretch>
                        <a:fillRect/>
                      </a:stretch>
                    </p:blipFill>
                    <p:spPr>
                      <a:xfrm>
                        <a:off x="307721" y="1755433"/>
                        <a:ext cx="5657850" cy="7048167"/>
                      </a:xfrm>
                      <a:prstGeom prst="rect">
                        <a:avLst/>
                      </a:prstGeom>
                    </p:spPr>
                  </p:pic>
                </p:oleObj>
              </mc:Fallback>
            </mc:AlternateContent>
          </a:graphicData>
        </a:graphic>
      </p:graphicFrame>
      <p:sp>
        <p:nvSpPr>
          <p:cNvPr id="25" name="TextBox 25"/>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6" name="TextBox 26"/>
          <p:cNvSpPr txBox="1"/>
          <p:nvPr/>
        </p:nvSpPr>
        <p:spPr>
          <a:xfrm>
            <a:off x="13365263" y="8147592"/>
            <a:ext cx="2268289"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Kit Arduino Uno R3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68474" y="-8670065"/>
            <a:ext cx="947328" cy="18291715"/>
            <a:chOff x="0" y="0"/>
            <a:chExt cx="1263104" cy="24388953"/>
          </a:xfrm>
        </p:grpSpPr>
        <p:sp>
          <p:nvSpPr>
            <p:cNvPr id="3" name="Freeform 3"/>
            <p:cNvSpPr/>
            <p:nvPr/>
          </p:nvSpPr>
          <p:spPr>
            <a:xfrm>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gradFill rotWithShape="1">
              <a:gsLst>
                <a:gs pos="0">
                  <a:srgbClr val="43B692">
                    <a:alpha val="100000"/>
                  </a:srgbClr>
                </a:gs>
                <a:gs pos="100000">
                  <a:srgbClr val="05624A">
                    <a:alpha val="100000"/>
                  </a:srgbClr>
                </a:gs>
              </a:gsLst>
              <a:lin ang="0"/>
            </a:gradFill>
            <a:ln w="12700">
              <a:solidFill>
                <a:srgbClr val="000000"/>
              </a:solidFill>
            </a:ln>
          </p:spPr>
          <p:txBody>
            <a:bodyPr/>
            <a:lstStyle/>
            <a:p>
              <a:endParaRPr lang="en-US"/>
            </a:p>
          </p:txBody>
        </p:sp>
      </p:grpSp>
      <p:grpSp>
        <p:nvGrpSpPr>
          <p:cNvPr id="4" name="Group 4"/>
          <p:cNvGrpSpPr/>
          <p:nvPr/>
        </p:nvGrpSpPr>
        <p:grpSpPr>
          <a:xfrm rot="-5400000">
            <a:off x="8670331" y="-8672198"/>
            <a:ext cx="947328" cy="18291715"/>
            <a:chOff x="0" y="0"/>
            <a:chExt cx="1263104" cy="24388953"/>
          </a:xfrm>
        </p:grpSpPr>
        <p:sp>
          <p:nvSpPr>
            <p:cNvPr id="5" name="Freeform 5"/>
            <p:cNvSpPr/>
            <p:nvPr/>
          </p:nvSpPr>
          <p:spPr>
            <a:xfrm flipH="1">
              <a:off x="0" y="0"/>
              <a:ext cx="1263142" cy="24388953"/>
            </a:xfrm>
            <a:custGeom>
              <a:avLst/>
              <a:gdLst/>
              <a:ahLst/>
              <a:cxnLst/>
              <a:rect l="l" t="t" r="r" b="b"/>
              <a:pathLst>
                <a:path w="1263142" h="24388953">
                  <a:moveTo>
                    <a:pt x="0" y="0"/>
                  </a:moveTo>
                  <a:lnTo>
                    <a:pt x="1263142" y="0"/>
                  </a:lnTo>
                  <a:lnTo>
                    <a:pt x="1263142" y="24388953"/>
                  </a:lnTo>
                  <a:lnTo>
                    <a:pt x="0" y="24388953"/>
                  </a:lnTo>
                  <a:close/>
                </a:path>
              </a:pathLst>
            </a:custGeom>
            <a:blipFill>
              <a:blip r:embed="rId2"/>
              <a:stretch>
                <a:fillRect l="-35093" r="-35090"/>
              </a:stretch>
            </a:blipFill>
          </p:spPr>
          <p:txBody>
            <a:bodyPr/>
            <a:lstStyle/>
            <a:p>
              <a:endParaRPr lang="en-US"/>
            </a:p>
          </p:txBody>
        </p:sp>
      </p:grpSp>
      <p:grpSp>
        <p:nvGrpSpPr>
          <p:cNvPr id="6" name="Group 6"/>
          <p:cNvGrpSpPr/>
          <p:nvPr/>
        </p:nvGrpSpPr>
        <p:grpSpPr>
          <a:xfrm>
            <a:off x="6719973" y="457933"/>
            <a:ext cx="4848044" cy="957948"/>
            <a:chOff x="0" y="0"/>
            <a:chExt cx="6464059" cy="1277264"/>
          </a:xfrm>
        </p:grpSpPr>
        <p:sp>
          <p:nvSpPr>
            <p:cNvPr id="7" name="Freeform 7"/>
            <p:cNvSpPr/>
            <p:nvPr/>
          </p:nvSpPr>
          <p:spPr>
            <a:xfrm>
              <a:off x="0" y="0"/>
              <a:ext cx="6464173" cy="1277366"/>
            </a:xfrm>
            <a:custGeom>
              <a:avLst/>
              <a:gdLst/>
              <a:ahLst/>
              <a:cxnLst/>
              <a:rect l="l" t="t" r="r" b="b"/>
              <a:pathLst>
                <a:path w="6464173" h="1277366">
                  <a:moveTo>
                    <a:pt x="0" y="638683"/>
                  </a:moveTo>
                  <a:cubicBezTo>
                    <a:pt x="0" y="285877"/>
                    <a:pt x="285877" y="0"/>
                    <a:pt x="638683" y="0"/>
                  </a:cubicBezTo>
                  <a:lnTo>
                    <a:pt x="5825490" y="0"/>
                  </a:lnTo>
                  <a:cubicBezTo>
                    <a:pt x="6178169" y="0"/>
                    <a:pt x="6464173" y="285877"/>
                    <a:pt x="6464173" y="638683"/>
                  </a:cubicBezTo>
                  <a:cubicBezTo>
                    <a:pt x="6464173" y="991489"/>
                    <a:pt x="6178296" y="1277366"/>
                    <a:pt x="5825490" y="1277366"/>
                  </a:cubicBezTo>
                  <a:lnTo>
                    <a:pt x="638683" y="1277366"/>
                  </a:lnTo>
                  <a:cubicBezTo>
                    <a:pt x="285877" y="1277239"/>
                    <a:pt x="0" y="991362"/>
                    <a:pt x="0" y="638683"/>
                  </a:cubicBezTo>
                  <a:close/>
                </a:path>
              </a:pathLst>
            </a:custGeom>
            <a:gradFill rotWithShape="1">
              <a:gsLst>
                <a:gs pos="0">
                  <a:srgbClr val="38EF7D">
                    <a:alpha val="100000"/>
                  </a:srgbClr>
                </a:gs>
                <a:gs pos="100000">
                  <a:srgbClr val="752AFF">
                    <a:alpha val="100000"/>
                  </a:srgbClr>
                </a:gs>
              </a:gsLst>
              <a:lin ang="2700000"/>
            </a:gradFill>
            <a:ln w="12700">
              <a:solidFill>
                <a:srgbClr val="000000"/>
              </a:solidFill>
            </a:ln>
          </p:spPr>
          <p:txBody>
            <a:bodyPr/>
            <a:lstStyle/>
            <a:p>
              <a:endParaRPr lang="en-US"/>
            </a:p>
          </p:txBody>
        </p:sp>
      </p:grpSp>
      <p:grpSp>
        <p:nvGrpSpPr>
          <p:cNvPr id="8" name="Group 8"/>
          <p:cNvGrpSpPr/>
          <p:nvPr/>
        </p:nvGrpSpPr>
        <p:grpSpPr>
          <a:xfrm>
            <a:off x="6807460" y="535972"/>
            <a:ext cx="4673079" cy="801872"/>
            <a:chOff x="0" y="0"/>
            <a:chExt cx="6230772" cy="1069162"/>
          </a:xfrm>
        </p:grpSpPr>
        <p:sp>
          <p:nvSpPr>
            <p:cNvPr id="9" name="Freeform 9"/>
            <p:cNvSpPr/>
            <p:nvPr/>
          </p:nvSpPr>
          <p:spPr>
            <a:xfrm>
              <a:off x="0" y="0"/>
              <a:ext cx="6230747" cy="1069086"/>
            </a:xfrm>
            <a:custGeom>
              <a:avLst/>
              <a:gdLst/>
              <a:ahLst/>
              <a:cxnLst/>
              <a:rect l="l" t="t" r="r" b="b"/>
              <a:pathLst>
                <a:path w="6230747" h="1069086">
                  <a:moveTo>
                    <a:pt x="0" y="534543"/>
                  </a:moveTo>
                  <a:cubicBezTo>
                    <a:pt x="0" y="239395"/>
                    <a:pt x="239395" y="0"/>
                    <a:pt x="534543" y="0"/>
                  </a:cubicBezTo>
                  <a:lnTo>
                    <a:pt x="5696204" y="0"/>
                  </a:lnTo>
                  <a:cubicBezTo>
                    <a:pt x="5991479" y="0"/>
                    <a:pt x="6230747" y="239395"/>
                    <a:pt x="6230747" y="534543"/>
                  </a:cubicBezTo>
                  <a:cubicBezTo>
                    <a:pt x="6230747" y="829691"/>
                    <a:pt x="5991352" y="1069086"/>
                    <a:pt x="5696204" y="1069086"/>
                  </a:cubicBezTo>
                  <a:lnTo>
                    <a:pt x="534543" y="1069086"/>
                  </a:lnTo>
                  <a:cubicBezTo>
                    <a:pt x="239395" y="1069213"/>
                    <a:pt x="0" y="829818"/>
                    <a:pt x="0" y="534543"/>
                  </a:cubicBezTo>
                  <a:close/>
                </a:path>
              </a:pathLst>
            </a:custGeom>
            <a:solidFill>
              <a:srgbClr val="FFFFFF"/>
            </a:solidFill>
            <a:ln w="12700">
              <a:solidFill>
                <a:srgbClr val="000000"/>
              </a:solidFill>
            </a:ln>
          </p:spPr>
          <p:txBody>
            <a:bodyPr/>
            <a:lstStyle/>
            <a:p>
              <a:endParaRPr lang="en-US"/>
            </a:p>
          </p:txBody>
        </p:sp>
      </p:grpSp>
      <p:sp>
        <p:nvSpPr>
          <p:cNvPr id="10" name="Freeform 10" descr="A picture containing clipart, vector graphics  Description automatically generated"/>
          <p:cNvSpPr/>
          <p:nvPr/>
        </p:nvSpPr>
        <p:spPr>
          <a:xfrm>
            <a:off x="8488385" y="395421"/>
            <a:ext cx="1307516" cy="1081526"/>
          </a:xfrm>
          <a:custGeom>
            <a:avLst/>
            <a:gdLst/>
            <a:ahLst/>
            <a:cxnLst/>
            <a:rect l="l" t="t" r="r" b="b"/>
            <a:pathLst>
              <a:path w="1307516" h="1081526">
                <a:moveTo>
                  <a:pt x="0" y="0"/>
                </a:moveTo>
                <a:lnTo>
                  <a:pt x="1307516" y="0"/>
                </a:lnTo>
                <a:lnTo>
                  <a:pt x="1307516" y="1081526"/>
                </a:lnTo>
                <a:lnTo>
                  <a:pt x="0" y="1081526"/>
                </a:lnTo>
                <a:lnTo>
                  <a:pt x="0" y="0"/>
                </a:lnTo>
                <a:close/>
              </a:path>
            </a:pathLst>
          </a:custGeom>
          <a:blipFill>
            <a:blip r:embed="rId3"/>
            <a:stretch>
              <a:fillRect b="-149"/>
            </a:stretch>
          </a:blipFill>
        </p:spPr>
        <p:txBody>
          <a:bodyPr/>
          <a:lstStyle/>
          <a:p>
            <a:endParaRPr lang="en-US"/>
          </a:p>
        </p:txBody>
      </p:sp>
      <p:grpSp>
        <p:nvGrpSpPr>
          <p:cNvPr id="11" name="Group 11"/>
          <p:cNvGrpSpPr/>
          <p:nvPr/>
        </p:nvGrpSpPr>
        <p:grpSpPr>
          <a:xfrm>
            <a:off x="17262338" y="9405385"/>
            <a:ext cx="819198" cy="819198"/>
            <a:chOff x="0" y="0"/>
            <a:chExt cx="1092264" cy="1092264"/>
          </a:xfrm>
        </p:grpSpPr>
        <p:sp>
          <p:nvSpPr>
            <p:cNvPr id="12" name="Freeform 12"/>
            <p:cNvSpPr/>
            <p:nvPr/>
          </p:nvSpPr>
          <p:spPr>
            <a:xfrm>
              <a:off x="0" y="0"/>
              <a:ext cx="1092200" cy="1092200"/>
            </a:xfrm>
            <a:custGeom>
              <a:avLst/>
              <a:gdLst/>
              <a:ahLst/>
              <a:cxnLst/>
              <a:rect l="l" t="t" r="r" b="b"/>
              <a:pathLst>
                <a:path w="1092200" h="1092200">
                  <a:moveTo>
                    <a:pt x="0" y="546100"/>
                  </a:moveTo>
                  <a:cubicBezTo>
                    <a:pt x="0" y="244475"/>
                    <a:pt x="244475" y="0"/>
                    <a:pt x="546100" y="0"/>
                  </a:cubicBezTo>
                  <a:cubicBezTo>
                    <a:pt x="847725" y="0"/>
                    <a:pt x="1092200" y="244475"/>
                    <a:pt x="1092200" y="546100"/>
                  </a:cubicBezTo>
                  <a:cubicBezTo>
                    <a:pt x="1092200" y="847725"/>
                    <a:pt x="847725" y="1092200"/>
                    <a:pt x="546100" y="1092200"/>
                  </a:cubicBezTo>
                  <a:cubicBezTo>
                    <a:pt x="244475" y="1092200"/>
                    <a:pt x="0" y="847725"/>
                    <a:pt x="0" y="546100"/>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3" name="Group 13"/>
          <p:cNvGrpSpPr/>
          <p:nvPr/>
        </p:nvGrpSpPr>
        <p:grpSpPr>
          <a:xfrm>
            <a:off x="17486462" y="9629508"/>
            <a:ext cx="370961" cy="370961"/>
            <a:chOff x="0" y="0"/>
            <a:chExt cx="494614" cy="494614"/>
          </a:xfrm>
        </p:grpSpPr>
        <p:sp>
          <p:nvSpPr>
            <p:cNvPr id="14" name="Freeform 14"/>
            <p:cNvSpPr/>
            <p:nvPr/>
          </p:nvSpPr>
          <p:spPr>
            <a:xfrm>
              <a:off x="0" y="0"/>
              <a:ext cx="494665" cy="494665"/>
            </a:xfrm>
            <a:custGeom>
              <a:avLst/>
              <a:gdLst/>
              <a:ahLst/>
              <a:cxnLst/>
              <a:rect l="l" t="t" r="r" b="b"/>
              <a:pathLst>
                <a:path w="494665" h="494665">
                  <a:moveTo>
                    <a:pt x="0" y="247269"/>
                  </a:moveTo>
                  <a:cubicBezTo>
                    <a:pt x="0" y="110744"/>
                    <a:pt x="110744" y="0"/>
                    <a:pt x="247269" y="0"/>
                  </a:cubicBezTo>
                  <a:cubicBezTo>
                    <a:pt x="383794" y="0"/>
                    <a:pt x="494665" y="110744"/>
                    <a:pt x="494665" y="247269"/>
                  </a:cubicBezTo>
                  <a:cubicBezTo>
                    <a:pt x="494665" y="383794"/>
                    <a:pt x="383921" y="494665"/>
                    <a:pt x="247269" y="494665"/>
                  </a:cubicBezTo>
                  <a:cubicBezTo>
                    <a:pt x="110617" y="494665"/>
                    <a:pt x="0" y="383921"/>
                    <a:pt x="0" y="247269"/>
                  </a:cubicBezTo>
                  <a:close/>
                </a:path>
              </a:pathLst>
            </a:custGeom>
            <a:gradFill rotWithShape="1">
              <a:gsLst>
                <a:gs pos="0">
                  <a:srgbClr val="38EF7D">
                    <a:alpha val="64705"/>
                  </a:srgbClr>
                </a:gs>
                <a:gs pos="100000">
                  <a:srgbClr val="11998E">
                    <a:alpha val="64313"/>
                  </a:srgbClr>
                </a:gs>
              </a:gsLst>
              <a:lin ang="2700000"/>
            </a:gradFill>
            <a:ln w="12700">
              <a:solidFill>
                <a:srgbClr val="000000"/>
              </a:solidFill>
            </a:ln>
          </p:spPr>
          <p:txBody>
            <a:bodyPr/>
            <a:lstStyle/>
            <a:p>
              <a:endParaRPr lang="en-US"/>
            </a:p>
          </p:txBody>
        </p:sp>
      </p:grpSp>
      <p:grpSp>
        <p:nvGrpSpPr>
          <p:cNvPr id="15" name="Group 15"/>
          <p:cNvGrpSpPr/>
          <p:nvPr/>
        </p:nvGrpSpPr>
        <p:grpSpPr>
          <a:xfrm>
            <a:off x="15614542" y="9534525"/>
            <a:ext cx="4114800" cy="547649"/>
            <a:chOff x="0" y="0"/>
            <a:chExt cx="5486400" cy="730199"/>
          </a:xfrm>
        </p:grpSpPr>
        <p:sp>
          <p:nvSpPr>
            <p:cNvPr id="16" name="Freeform 16"/>
            <p:cNvSpPr/>
            <p:nvPr/>
          </p:nvSpPr>
          <p:spPr>
            <a:xfrm>
              <a:off x="0" y="0"/>
              <a:ext cx="5486400" cy="730200"/>
            </a:xfrm>
            <a:custGeom>
              <a:avLst/>
              <a:gdLst/>
              <a:ahLst/>
              <a:cxnLst/>
              <a:rect l="l" t="t" r="r" b="b"/>
              <a:pathLst>
                <a:path w="5486400" h="730200">
                  <a:moveTo>
                    <a:pt x="0" y="0"/>
                  </a:moveTo>
                  <a:lnTo>
                    <a:pt x="5486400" y="0"/>
                  </a:lnTo>
                  <a:lnTo>
                    <a:pt x="5486400" y="730200"/>
                  </a:lnTo>
                  <a:lnTo>
                    <a:pt x="0" y="730200"/>
                  </a:lnTo>
                  <a:close/>
                </a:path>
              </a:pathLst>
            </a:custGeom>
            <a:solidFill>
              <a:srgbClr val="000000">
                <a:alpha val="0"/>
              </a:srgbClr>
            </a:solidFill>
            <a:ln w="12700">
              <a:solidFill>
                <a:srgbClr val="000000"/>
              </a:solidFill>
            </a:ln>
          </p:spPr>
          <p:txBody>
            <a:bodyPr/>
            <a:lstStyle/>
            <a:p>
              <a:endParaRPr lang="en-US"/>
            </a:p>
          </p:txBody>
        </p:sp>
        <p:sp>
          <p:nvSpPr>
            <p:cNvPr id="17" name="TextBox 17"/>
            <p:cNvSpPr txBox="1"/>
            <p:nvPr/>
          </p:nvSpPr>
          <p:spPr>
            <a:xfrm>
              <a:off x="0" y="-9525"/>
              <a:ext cx="5486400" cy="739724"/>
            </a:xfrm>
            <a:prstGeom prst="rect">
              <a:avLst/>
            </a:prstGeom>
          </p:spPr>
          <p:txBody>
            <a:bodyPr lIns="0" tIns="0" rIns="0" bIns="0" rtlCol="0" anchor="ctr"/>
            <a:lstStyle/>
            <a:p>
              <a:pPr algn="r">
                <a:lnSpc>
                  <a:spcPts val="2520"/>
                </a:lnSpc>
              </a:pPr>
              <a:r>
                <a:rPr lang="en-US" sz="2100">
                  <a:solidFill>
                    <a:srgbClr val="000000"/>
                  </a:solidFill>
                  <a:latin typeface="Arial"/>
                  <a:ea typeface="Arial"/>
                  <a:cs typeface="Arial"/>
                  <a:sym typeface="Arial"/>
                </a:rPr>
                <a:t>‹#›</a:t>
              </a:r>
            </a:p>
          </p:txBody>
        </p:sp>
      </p:grpSp>
      <p:sp>
        <p:nvSpPr>
          <p:cNvPr id="18" name="Freeform 18"/>
          <p:cNvSpPr/>
          <p:nvPr/>
        </p:nvSpPr>
        <p:spPr>
          <a:xfrm>
            <a:off x="10745799" y="1870065"/>
            <a:ext cx="6740663" cy="6546869"/>
          </a:xfrm>
          <a:custGeom>
            <a:avLst/>
            <a:gdLst/>
            <a:ahLst/>
            <a:cxnLst/>
            <a:rect l="l" t="t" r="r" b="b"/>
            <a:pathLst>
              <a:path w="6740663" h="6546869">
                <a:moveTo>
                  <a:pt x="0" y="0"/>
                </a:moveTo>
                <a:lnTo>
                  <a:pt x="6740663" y="0"/>
                </a:lnTo>
                <a:lnTo>
                  <a:pt x="6740663" y="6546870"/>
                </a:lnTo>
                <a:lnTo>
                  <a:pt x="0" y="6546870"/>
                </a:lnTo>
                <a:lnTo>
                  <a:pt x="0" y="0"/>
                </a:lnTo>
                <a:close/>
              </a:path>
            </a:pathLst>
          </a:custGeom>
          <a:blipFill>
            <a:blip r:embed="rId4"/>
            <a:stretch>
              <a:fillRect/>
            </a:stretch>
          </a:blipFill>
        </p:spPr>
        <p:txBody>
          <a:bodyPr/>
          <a:lstStyle/>
          <a:p>
            <a:endParaRPr lang="en-US"/>
          </a:p>
        </p:txBody>
      </p:sp>
      <p:graphicFrame>
        <p:nvGraphicFramePr>
          <p:cNvPr id="19" name="Object 19"/>
          <p:cNvGraphicFramePr/>
          <p:nvPr/>
        </p:nvGraphicFramePr>
        <p:xfrm>
          <a:off x="451847" y="1678246"/>
          <a:ext cx="5657850" cy="4438412"/>
        </p:xfrm>
        <a:graphic>
          <a:graphicData uri="http://schemas.openxmlformats.org/presentationml/2006/ole">
            <mc:AlternateContent xmlns:mc="http://schemas.openxmlformats.org/markup-compatibility/2006">
              <mc:Choice xmlns:v="urn:schemas-microsoft-com:vml" Requires="v">
                <p:oleObj name="Worksheet" r:id="rId5" imgW="6781800" imgH="5562600" progId="Excel.Sheet.12">
                  <p:embed/>
                </p:oleObj>
              </mc:Choice>
              <mc:Fallback>
                <p:oleObj name="Worksheet" r:id="rId5" imgW="6781800" imgH="5562600" progId="Excel.Sheet.12">
                  <p:embed/>
                  <p:pic>
                    <p:nvPicPr>
                      <p:cNvPr id="0" name=""/>
                      <p:cNvPicPr/>
                      <p:nvPr/>
                    </p:nvPicPr>
                    <p:blipFill>
                      <a:blip r:embed="rId6"/>
                      <a:stretch>
                        <a:fillRect/>
                      </a:stretch>
                    </p:blipFill>
                    <p:spPr>
                      <a:xfrm>
                        <a:off x="451847" y="1678246"/>
                        <a:ext cx="5657850" cy="4438412"/>
                      </a:xfrm>
                      <a:prstGeom prst="rect">
                        <a:avLst/>
                      </a:prstGeom>
                    </p:spPr>
                  </p:pic>
                </p:oleObj>
              </mc:Fallback>
            </mc:AlternateContent>
          </a:graphicData>
        </a:graphic>
      </p:graphicFrame>
      <p:sp>
        <p:nvSpPr>
          <p:cNvPr id="20" name="TextBox 20"/>
          <p:cNvSpPr txBox="1"/>
          <p:nvPr/>
        </p:nvSpPr>
        <p:spPr>
          <a:xfrm>
            <a:off x="91421" y="-2288019"/>
            <a:ext cx="18105149" cy="527818"/>
          </a:xfrm>
          <a:prstGeom prst="rect">
            <a:avLst/>
          </a:prstGeom>
        </p:spPr>
        <p:txBody>
          <a:bodyPr lIns="0" tIns="0" rIns="0" bIns="0" rtlCol="0" anchor="t">
            <a:spAutoFit/>
          </a:bodyPr>
          <a:lstStyle/>
          <a:p>
            <a:pPr algn="ctr">
              <a:lnSpc>
                <a:spcPts val="3600"/>
              </a:lnSpc>
            </a:pPr>
            <a:r>
              <a:rPr lang="en-US" sz="3000">
                <a:solidFill>
                  <a:srgbClr val="C3C3C3"/>
                </a:solidFill>
                <a:latin typeface="Arial"/>
                <a:ea typeface="Arial"/>
                <a:cs typeface="Arial"/>
                <a:sym typeface="Arial"/>
              </a:rPr>
              <a:t>www.9slide.vn</a:t>
            </a:r>
          </a:p>
        </p:txBody>
      </p:sp>
      <p:sp>
        <p:nvSpPr>
          <p:cNvPr id="21" name="TextBox 21"/>
          <p:cNvSpPr txBox="1"/>
          <p:nvPr/>
        </p:nvSpPr>
        <p:spPr>
          <a:xfrm>
            <a:off x="451847" y="248307"/>
            <a:ext cx="4191229" cy="425958"/>
          </a:xfrm>
          <a:prstGeom prst="rect">
            <a:avLst/>
          </a:prstGeom>
        </p:spPr>
        <p:txBody>
          <a:bodyPr lIns="0" tIns="0" rIns="0" bIns="0" rtlCol="0" anchor="t">
            <a:spAutoFit/>
          </a:bodyPr>
          <a:lstStyle/>
          <a:p>
            <a:pPr algn="l">
              <a:lnSpc>
                <a:spcPts val="2879"/>
              </a:lnSpc>
            </a:pPr>
            <a:r>
              <a:rPr lang="en-US" sz="2400" b="1">
                <a:solidFill>
                  <a:srgbClr val="FFFFFF"/>
                </a:solidFill>
                <a:latin typeface="Arial Bold"/>
                <a:ea typeface="Arial Bold"/>
                <a:cs typeface="Arial Bold"/>
                <a:sym typeface="Arial Bold"/>
              </a:rPr>
              <a:t>KHOA KỸ THUẬT MÁY TÍNH</a:t>
            </a:r>
          </a:p>
        </p:txBody>
      </p:sp>
      <p:sp>
        <p:nvSpPr>
          <p:cNvPr id="22" name="TextBox 22"/>
          <p:cNvSpPr txBox="1"/>
          <p:nvPr/>
        </p:nvSpPr>
        <p:spPr>
          <a:xfrm>
            <a:off x="12819019" y="8724097"/>
            <a:ext cx="2594223"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Arial"/>
                <a:ea typeface="Arial"/>
                <a:cs typeface="Arial"/>
                <a:sym typeface="Arial"/>
              </a:rPr>
              <a:t>Module Wifi ESP8266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1433</Words>
  <Application>Microsoft Office PowerPoint</Application>
  <PresentationFormat>Custom</PresentationFormat>
  <Paragraphs>145</Paragraphs>
  <Slides>26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Times New Roman</vt:lpstr>
      <vt:lpstr>Arial Bold</vt:lpstr>
      <vt:lpstr>Calibri</vt:lpstr>
      <vt:lpstr>Times New Roman Bold</vt:lpstr>
      <vt:lpstr>Arial</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KỸ THUẬT MÁY TÍNH</dc:title>
  <cp:lastModifiedBy>Lê Huỳnh Thanh Phương</cp:lastModifiedBy>
  <cp:revision>2</cp:revision>
  <dcterms:created xsi:type="dcterms:W3CDTF">2006-08-16T00:00:00Z</dcterms:created>
  <dcterms:modified xsi:type="dcterms:W3CDTF">2025-12-19T14:41:08Z</dcterms:modified>
  <dc:identifier>DAG73Gc4cZ4</dc:identifier>
</cp:coreProperties>
</file>